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57" r:id="rId4"/>
    <p:sldId id="272" r:id="rId5"/>
    <p:sldId id="273" r:id="rId6"/>
    <p:sldId id="953" r:id="rId7"/>
    <p:sldId id="949" r:id="rId8"/>
    <p:sldId id="950" r:id="rId9"/>
    <p:sldId id="951" r:id="rId10"/>
    <p:sldId id="952" r:id="rId11"/>
    <p:sldId id="258" r:id="rId12"/>
    <p:sldId id="274" r:id="rId13"/>
    <p:sldId id="259" r:id="rId14"/>
    <p:sldId id="275" r:id="rId15"/>
    <p:sldId id="955" r:id="rId16"/>
    <p:sldId id="276" r:id="rId17"/>
    <p:sldId id="260" r:id="rId18"/>
    <p:sldId id="277" r:id="rId19"/>
    <p:sldId id="268" r:id="rId20"/>
    <p:sldId id="278" r:id="rId21"/>
    <p:sldId id="262" r:id="rId22"/>
    <p:sldId id="954" r:id="rId23"/>
    <p:sldId id="279" r:id="rId24"/>
    <p:sldId id="263" r:id="rId25"/>
    <p:sldId id="269" r:id="rId26"/>
    <p:sldId id="271" r:id="rId27"/>
  </p:sldIdLst>
  <p:sldSz cx="9144000" cy="6858000" type="screen4x3"/>
  <p:notesSz cx="6858000" cy="9144000"/>
  <p:embeddedFontLst>
    <p:embeddedFont>
      <p:font typeface="Brush Script MT" panose="03060802040406070304" pitchFamily="66" charset="0"/>
      <p: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omic Sans MS" panose="030F0702030302020204" pitchFamily="66" charset="0"/>
      <p:regular r:id="rId35"/>
      <p:bold r:id="rId36"/>
      <p:italic r:id="rId37"/>
      <p:boldItalic r:id="rId38"/>
    </p:embeddedFont>
    <p:embeddedFont>
      <p:font typeface="Cooper Black" panose="0208090404030B020404" pitchFamily="18"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2A4C7E"/>
    <a:srgbClr val="203B62"/>
    <a:srgbClr val="00FF00"/>
    <a:srgbClr val="B4B4CE"/>
    <a:srgbClr val="FF99FF"/>
    <a:srgbClr val="00FF99"/>
    <a:srgbClr val="66FF33"/>
    <a:srgbClr val="0000CC"/>
    <a:srgbClr val="616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66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23544-718B-41BC-8D97-7DFE0AC87CF6}"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s-ES"/>
        </a:p>
      </dgm:t>
    </dgm:pt>
    <dgm:pt modelId="{9FBD2491-E3C1-4AF7-B546-C83EA4B1DD52}">
      <dgm:prSet phldrT="[Texto]" custT="1"/>
      <dgm:spPr>
        <a:scene3d>
          <a:camera prst="orthographicFront"/>
          <a:lightRig rig="threePt" dir="t"/>
        </a:scene3d>
        <a:sp3d>
          <a:bevelT/>
        </a:sp3d>
      </dgm:spPr>
      <dgm:t>
        <a:bodyPr/>
        <a:lstStyle/>
        <a:p>
          <a:endParaRPr lang="es-ES" sz="2000" b="1" dirty="0"/>
        </a:p>
      </dgm:t>
    </dgm:pt>
    <dgm:pt modelId="{96FAB67C-A107-4415-A0B2-19225A049E50}" type="parTrans" cxnId="{4F8E8E1A-E1E6-4364-A362-579311F19511}">
      <dgm:prSet/>
      <dgm:spPr/>
      <dgm:t>
        <a:bodyPr/>
        <a:lstStyle/>
        <a:p>
          <a:endParaRPr lang="es-ES" sz="2000" b="1"/>
        </a:p>
      </dgm:t>
    </dgm:pt>
    <dgm:pt modelId="{B675CA75-8438-44C8-81D3-3BF5B3323F23}" type="sibTrans" cxnId="{4F8E8E1A-E1E6-4364-A362-579311F19511}">
      <dgm:prSet/>
      <dgm:spPr/>
      <dgm:t>
        <a:bodyPr/>
        <a:lstStyle/>
        <a:p>
          <a:endParaRPr lang="es-ES" sz="2000" b="1"/>
        </a:p>
      </dgm:t>
    </dgm:pt>
    <dgm:pt modelId="{9783C797-FCAE-49F5-8C8B-C23E72BEFE36}">
      <dgm:prSet phldrT="[Texto]" custT="1"/>
      <dgm:spPr>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5720" tIns="34290" rIns="45720" bIns="34290" numCol="1" spcCol="1270" anchor="ctr" anchorCtr="0"/>
        <a:lstStyle/>
        <a:p>
          <a:pPr marL="0" lvl="0" indent="0" algn="ctr" defTabSz="800100">
            <a:lnSpc>
              <a:spcPct val="90000"/>
            </a:lnSpc>
            <a:spcBef>
              <a:spcPct val="0"/>
            </a:spcBef>
            <a:spcAft>
              <a:spcPct val="35000"/>
            </a:spcAft>
            <a:buNone/>
          </a:pPr>
          <a:r>
            <a:rPr lang="fr-CH" sz="1800" b="1" kern="1200" dirty="0">
              <a:solidFill>
                <a:prstClr val="black"/>
              </a:solidFill>
              <a:latin typeface="Calibri" panose="020F0502020204030204"/>
              <a:ea typeface="+mn-ea"/>
              <a:cs typeface="+mn-cs"/>
            </a:rPr>
            <a:t>Babylone</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mn-lt"/>
              <a:ea typeface="+mn-ea"/>
              <a:cs typeface="+mn-cs"/>
            </a:rPr>
            <a:t>(605-539 </a:t>
          </a:r>
          <a:r>
            <a:rPr lang="fr-CH" sz="1400" b="0" kern="1200" dirty="0">
              <a:solidFill>
                <a:prstClr val="black"/>
              </a:solidFill>
              <a:latin typeface="+mn-lt"/>
              <a:ea typeface="+mn-ea"/>
              <a:cs typeface="+mn-cs"/>
            </a:rPr>
            <a:t>av. J.-</a:t>
          </a:r>
          <a:r>
            <a:rPr lang="es-ES" sz="1400" b="0" kern="1200" dirty="0">
              <a:solidFill>
                <a:prstClr val="black"/>
              </a:solidFill>
              <a:latin typeface="+mn-lt"/>
              <a:ea typeface="+mn-ea"/>
              <a:cs typeface="+mn-cs"/>
            </a:rPr>
            <a:t>)</a:t>
          </a:r>
          <a:r>
            <a:rPr lang="es-ES" sz="1800" b="1" kern="1200" dirty="0">
              <a:solidFill>
                <a:prstClr val="black"/>
              </a:solidFill>
              <a:latin typeface="+mn-lt"/>
              <a:ea typeface="+mn-ea"/>
              <a:cs typeface="+mn-cs"/>
            </a:rPr>
            <a:t> </a:t>
          </a:r>
          <a:endParaRPr lang="es-ES" sz="1400" b="1" kern="1200" dirty="0">
            <a:solidFill>
              <a:prstClr val="black"/>
            </a:solidFill>
            <a:latin typeface="Calibri" panose="020F0502020204030204"/>
            <a:ea typeface="+mn-ea"/>
            <a:cs typeface="+mn-cs"/>
          </a:endParaRPr>
        </a:p>
      </dgm:t>
    </dgm:pt>
    <dgm:pt modelId="{D0A6587D-7FC6-4694-B8C0-D49636409297}" type="parTrans" cxnId="{1E52BAEA-91C9-47AE-9AD4-73928300841D}">
      <dgm:prSet/>
      <dgm:spPr/>
      <dgm:t>
        <a:bodyPr/>
        <a:lstStyle/>
        <a:p>
          <a:endParaRPr lang="es-ES" sz="2000" b="1"/>
        </a:p>
      </dgm:t>
    </dgm:pt>
    <dgm:pt modelId="{73B4BE9E-9DBC-47D3-8C3D-A01B01232FB1}" type="sibTrans" cxnId="{1E52BAEA-91C9-47AE-9AD4-73928300841D}">
      <dgm:prSet/>
      <dgm:spPr/>
      <dgm:t>
        <a:bodyPr/>
        <a:lstStyle/>
        <a:p>
          <a:endParaRPr lang="es-ES" sz="2000" b="1"/>
        </a:p>
      </dgm:t>
    </dgm:pt>
    <dgm:pt modelId="{A4B2A26B-7F90-4FD4-ABC1-3AE43E35607F}">
      <dgm:prSet phldrT="[Texto]" custT="1"/>
      <dgm:spPr>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fr-CH" sz="2000" b="1" kern="1200" dirty="0">
              <a:solidFill>
                <a:prstClr val="black"/>
              </a:solidFill>
              <a:latin typeface="Calibri" panose="020F0502020204030204"/>
              <a:ea typeface="+mn-ea"/>
              <a:cs typeface="+mn-cs"/>
            </a:rPr>
            <a:t>L'or abondait </a:t>
          </a:r>
          <a:r>
            <a:rPr lang="fr-CH" sz="1600" b="0" kern="1200" dirty="0">
              <a:solidFill>
                <a:prstClr val="black"/>
              </a:solidFill>
              <a:latin typeface="Calibri" panose="020F0502020204030204"/>
              <a:ea typeface="+mn-ea"/>
              <a:cs typeface="+mn-cs"/>
            </a:rPr>
            <a:t>(Esaïe 14.4 ; Jérémie 51.7)</a:t>
          </a:r>
          <a:endParaRPr lang="es-ES" sz="1600" b="0" kern="1200" dirty="0">
            <a:solidFill>
              <a:prstClr val="black"/>
            </a:solidFill>
            <a:latin typeface="Calibri" panose="020F0502020204030204"/>
            <a:ea typeface="+mn-ea"/>
            <a:cs typeface="+mn-cs"/>
          </a:endParaRPr>
        </a:p>
      </dgm:t>
    </dgm:pt>
    <dgm:pt modelId="{0EF09CBD-858E-4D03-A061-EC6C60DE926D}" type="parTrans" cxnId="{28188506-A475-41BD-B688-5335F91AEBE4}">
      <dgm:prSet/>
      <dgm:spPr/>
      <dgm:t>
        <a:bodyPr/>
        <a:lstStyle/>
        <a:p>
          <a:endParaRPr lang="es-ES" sz="2000" b="1"/>
        </a:p>
      </dgm:t>
    </dgm:pt>
    <dgm:pt modelId="{E0C2DFAD-47FF-49C2-B0C0-DF2DC740846E}" type="sibTrans" cxnId="{28188506-A475-41BD-B688-5335F91AEBE4}">
      <dgm:prSet/>
      <dgm:spPr/>
      <dgm:t>
        <a:bodyPr/>
        <a:lstStyle/>
        <a:p>
          <a:endParaRPr lang="es-ES" sz="2000" b="1"/>
        </a:p>
      </dgm:t>
    </dgm:pt>
    <dgm:pt modelId="{06C3DD35-3BAD-4A4C-91AE-E75B4A37420B}">
      <dgm:prSet phldrT="[Texto]" custT="1"/>
      <dgm:spPr>
        <a:scene3d>
          <a:camera prst="orthographicFront"/>
          <a:lightRig rig="threePt" dir="t"/>
        </a:scene3d>
        <a:sp3d>
          <a:bevelT/>
        </a:sp3d>
      </dgm:spPr>
      <dgm:t>
        <a:bodyPr/>
        <a:lstStyle/>
        <a:p>
          <a:endParaRPr lang="es-ES" sz="2000" b="1" dirty="0"/>
        </a:p>
      </dgm:t>
    </dgm:pt>
    <dgm:pt modelId="{13035B9D-32BF-4EF9-BBF7-8976C29F2EA9}" type="parTrans" cxnId="{535F5C3B-EBC8-4791-94CD-CFB1FCC63E07}">
      <dgm:prSet/>
      <dgm:spPr/>
      <dgm:t>
        <a:bodyPr/>
        <a:lstStyle/>
        <a:p>
          <a:endParaRPr lang="es-ES" sz="2000" b="1"/>
        </a:p>
      </dgm:t>
    </dgm:pt>
    <dgm:pt modelId="{CEA3A104-B19C-41F4-AEF3-BD7E31FD4340}" type="sibTrans" cxnId="{535F5C3B-EBC8-4791-94CD-CFB1FCC63E07}">
      <dgm:prSet/>
      <dgm:spPr/>
      <dgm:t>
        <a:bodyPr/>
        <a:lstStyle/>
        <a:p>
          <a:endParaRPr lang="es-ES" sz="2000" b="1"/>
        </a:p>
      </dgm:t>
    </dgm:pt>
    <dgm:pt modelId="{2A1E5846-237B-4FD0-9F1F-E638545FBA88}">
      <dgm:prSet phldrT="[Texto]" custT="1"/>
      <dgm:spPr>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5720" tIns="34290" rIns="45720" bIns="34290" numCol="1" spcCol="1270" anchor="ctr" anchorCtr="0"/>
        <a:lstStyle/>
        <a:p>
          <a:pPr marL="0" lvl="0" indent="0" algn="ctr" defTabSz="800100">
            <a:lnSpc>
              <a:spcPct val="90000"/>
            </a:lnSpc>
            <a:spcBef>
              <a:spcPct val="0"/>
            </a:spcBef>
            <a:spcAft>
              <a:spcPct val="35000"/>
            </a:spcAft>
            <a:buNone/>
          </a:pPr>
          <a:endParaRPr lang="fr-CH" sz="1800" b="1" kern="1200" noProof="0" dirty="0">
            <a:solidFill>
              <a:prstClr val="black"/>
            </a:solidFill>
            <a:latin typeface="Calibri" panose="020F0502020204030204"/>
            <a:ea typeface="+mn-ea"/>
            <a:cs typeface="+mn-cs"/>
          </a:endParaRPr>
        </a:p>
        <a:p>
          <a:pPr marL="0" lvl="0" indent="0" algn="ctr" defTabSz="800100">
            <a:lnSpc>
              <a:spcPct val="90000"/>
            </a:lnSpc>
            <a:spcBef>
              <a:spcPct val="0"/>
            </a:spcBef>
            <a:spcAft>
              <a:spcPct val="35000"/>
            </a:spcAft>
            <a:buNone/>
          </a:pPr>
          <a:r>
            <a:rPr lang="fr-CH" sz="1800" b="1" kern="1200" noProof="0" dirty="0">
              <a:solidFill>
                <a:prstClr val="black"/>
              </a:solidFill>
              <a:latin typeface="Calibri" panose="020F0502020204030204"/>
              <a:ea typeface="+mn-ea"/>
              <a:cs typeface="+mn-cs"/>
            </a:rPr>
            <a:t>Médo-Perse</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Calibri" panose="020F0502020204030204"/>
              <a:ea typeface="+mn-ea"/>
              <a:cs typeface="+mn-cs"/>
            </a:rPr>
            <a:t>(539-331 </a:t>
          </a:r>
          <a:r>
            <a:rPr lang="fr-CH" sz="1400" b="0" kern="1200" dirty="0">
              <a:solidFill>
                <a:prstClr val="black"/>
              </a:solidFill>
              <a:latin typeface="Calibri" panose="020F0502020204030204"/>
              <a:ea typeface="+mn-ea"/>
              <a:cs typeface="+mn-cs"/>
            </a:rPr>
            <a:t>av. J.-) </a:t>
          </a:r>
        </a:p>
        <a:p>
          <a:pPr marL="0" lvl="0" indent="0" algn="ctr" defTabSz="800100">
            <a:lnSpc>
              <a:spcPct val="90000"/>
            </a:lnSpc>
            <a:spcBef>
              <a:spcPct val="0"/>
            </a:spcBef>
            <a:spcAft>
              <a:spcPct val="35000"/>
            </a:spcAft>
            <a:buNone/>
          </a:pPr>
          <a:endParaRPr lang="es-ES" sz="1400" b="0" kern="1200" dirty="0">
            <a:solidFill>
              <a:prstClr val="black"/>
            </a:solidFill>
            <a:latin typeface="Calibri" panose="020F0502020204030204"/>
            <a:ea typeface="+mn-ea"/>
            <a:cs typeface="+mn-cs"/>
          </a:endParaRPr>
        </a:p>
      </dgm:t>
    </dgm:pt>
    <dgm:pt modelId="{AFF12B01-15BA-4AE5-8E9B-B5132B38E49D}" type="parTrans" cxnId="{EF332E60-91C1-4338-AC02-AD9A5B005F59}">
      <dgm:prSet/>
      <dgm:spPr/>
      <dgm:t>
        <a:bodyPr/>
        <a:lstStyle/>
        <a:p>
          <a:endParaRPr lang="es-ES" sz="2000" b="1"/>
        </a:p>
      </dgm:t>
    </dgm:pt>
    <dgm:pt modelId="{2615265D-6721-4862-B14C-985773206669}" type="sibTrans" cxnId="{EF332E60-91C1-4338-AC02-AD9A5B005F59}">
      <dgm:prSet/>
      <dgm:spPr/>
      <dgm:t>
        <a:bodyPr/>
        <a:lstStyle/>
        <a:p>
          <a:endParaRPr lang="es-ES" sz="2000" b="1"/>
        </a:p>
      </dgm:t>
    </dgm:pt>
    <dgm:pt modelId="{7F2840BC-E137-47F2-8224-BFB32F1F2D09}">
      <dgm:prSet phldrT="[Texto]" custT="1"/>
      <dgm:spPr/>
      <dgm:t>
        <a:bodyPr/>
        <a:lstStyle/>
        <a:p>
          <a:r>
            <a:rPr lang="fr-CH" sz="1600" b="1" dirty="0"/>
            <a:t>Plus bas dans la splendeur. </a:t>
          </a:r>
        </a:p>
        <a:p>
          <a:r>
            <a:rPr lang="fr-CH" sz="1600" b="1" dirty="0"/>
            <a:t>Leur système fiscal était basé sur l'argent</a:t>
          </a:r>
        </a:p>
        <a:p>
          <a:endParaRPr lang="es-ES" sz="2000" b="1" dirty="0"/>
        </a:p>
      </dgm:t>
    </dgm:pt>
    <dgm:pt modelId="{432D3D0D-F762-44EC-B46C-756409F28C3C}" type="parTrans" cxnId="{4E5AC429-5B9A-4582-9701-60F9324BE4CF}">
      <dgm:prSet/>
      <dgm:spPr/>
      <dgm:t>
        <a:bodyPr/>
        <a:lstStyle/>
        <a:p>
          <a:endParaRPr lang="es-ES" sz="2000" b="1"/>
        </a:p>
      </dgm:t>
    </dgm:pt>
    <dgm:pt modelId="{FC7D7F6F-CDF6-4619-AC3E-4698071C3EBC}" type="sibTrans" cxnId="{4E5AC429-5B9A-4582-9701-60F9324BE4CF}">
      <dgm:prSet/>
      <dgm:spPr/>
      <dgm:t>
        <a:bodyPr/>
        <a:lstStyle/>
        <a:p>
          <a:endParaRPr lang="es-ES" sz="2000" b="1"/>
        </a:p>
      </dgm:t>
    </dgm:pt>
    <dgm:pt modelId="{A2C9F5BD-29A9-4255-BEB6-671B358912C5}">
      <dgm:prSet phldrT="[Texto]" custT="1"/>
      <dgm:spPr>
        <a:scene3d>
          <a:camera prst="orthographicFront"/>
          <a:lightRig rig="threePt" dir="t"/>
        </a:scene3d>
        <a:sp3d>
          <a:bevelT/>
        </a:sp3d>
      </dgm:spPr>
      <dgm:t>
        <a:bodyPr/>
        <a:lstStyle/>
        <a:p>
          <a:endParaRPr lang="es-ES" sz="2000" b="1" dirty="0"/>
        </a:p>
      </dgm:t>
    </dgm:pt>
    <dgm:pt modelId="{69BC14FA-F51C-49ED-B7B8-3599847D72DD}" type="parTrans" cxnId="{DEFEE979-382B-4790-909F-5010B3F66091}">
      <dgm:prSet/>
      <dgm:spPr/>
      <dgm:t>
        <a:bodyPr/>
        <a:lstStyle/>
        <a:p>
          <a:endParaRPr lang="es-ES" sz="2000" b="1"/>
        </a:p>
      </dgm:t>
    </dgm:pt>
    <dgm:pt modelId="{41FCD87B-3192-4407-B6C1-4001A5117B0B}" type="sibTrans" cxnId="{DEFEE979-382B-4790-909F-5010B3F66091}">
      <dgm:prSet/>
      <dgm:spPr/>
      <dgm:t>
        <a:bodyPr/>
        <a:lstStyle/>
        <a:p>
          <a:endParaRPr lang="es-ES" sz="2000" b="1"/>
        </a:p>
      </dgm:t>
    </dgm:pt>
    <dgm:pt modelId="{F9598F08-7EED-43E7-A8A3-EAD975E063AA}">
      <dgm:prSet phldrT="[Texto]" custT="1"/>
      <dgm:spPr>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endParaRPr lang="fr-CH" sz="1800" b="1" kern="1200" noProof="0" dirty="0">
            <a:solidFill>
              <a:prstClr val="black"/>
            </a:solidFill>
            <a:latin typeface="Calibri" panose="020F0502020204030204"/>
            <a:ea typeface="+mn-ea"/>
            <a:cs typeface="+mn-cs"/>
          </a:endParaRPr>
        </a:p>
        <a:p>
          <a:pPr marL="0" lvl="0" indent="0" algn="ctr" defTabSz="889000">
            <a:lnSpc>
              <a:spcPct val="90000"/>
            </a:lnSpc>
            <a:spcBef>
              <a:spcPct val="0"/>
            </a:spcBef>
            <a:spcAft>
              <a:spcPct val="35000"/>
            </a:spcAft>
            <a:buNone/>
          </a:pPr>
          <a:r>
            <a:rPr lang="fr-CH" sz="1800" b="1" kern="1200" noProof="0" dirty="0">
              <a:solidFill>
                <a:prstClr val="black"/>
              </a:solidFill>
              <a:latin typeface="Calibri" panose="020F0502020204030204"/>
              <a:ea typeface="+mn-ea"/>
              <a:cs typeface="+mn-cs"/>
            </a:rPr>
            <a:t>Grèce</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Calibri" panose="020F0502020204030204"/>
              <a:ea typeface="+mn-ea"/>
              <a:cs typeface="+mn-cs"/>
            </a:rPr>
            <a:t>(331-168 </a:t>
          </a:r>
          <a:r>
            <a:rPr lang="fr-CH" sz="1400" b="0" kern="1200" dirty="0">
              <a:solidFill>
                <a:prstClr val="black"/>
              </a:solidFill>
              <a:latin typeface="Calibri" panose="020F0502020204030204"/>
              <a:ea typeface="+mn-ea"/>
              <a:cs typeface="+mn-cs"/>
            </a:rPr>
            <a:t>av. J.-) </a:t>
          </a:r>
        </a:p>
        <a:p>
          <a:pPr marL="0" lvl="0" indent="0" algn="ctr" defTabSz="889000">
            <a:lnSpc>
              <a:spcPct val="90000"/>
            </a:lnSpc>
            <a:spcBef>
              <a:spcPct val="0"/>
            </a:spcBef>
            <a:spcAft>
              <a:spcPct val="35000"/>
            </a:spcAft>
            <a:buNone/>
          </a:pPr>
          <a:endParaRPr lang="es-ES" sz="1400" b="0" kern="1200" dirty="0">
            <a:solidFill>
              <a:prstClr val="black"/>
            </a:solidFill>
            <a:latin typeface="Calibri" panose="020F0502020204030204"/>
            <a:ea typeface="+mn-ea"/>
            <a:cs typeface="+mn-cs"/>
          </a:endParaRPr>
        </a:p>
      </dgm:t>
    </dgm:pt>
    <dgm:pt modelId="{794B50B1-2A97-431B-B139-A66FDDA3E049}" type="parTrans" cxnId="{886D5DAB-0AFB-49B8-AF62-8EEB13B35797}">
      <dgm:prSet/>
      <dgm:spPr/>
      <dgm:t>
        <a:bodyPr/>
        <a:lstStyle/>
        <a:p>
          <a:endParaRPr lang="es-ES" sz="2000" b="1"/>
        </a:p>
      </dgm:t>
    </dgm:pt>
    <dgm:pt modelId="{ED0D80F4-BF79-4FA7-AA15-3A10EC9D876A}" type="sibTrans" cxnId="{886D5DAB-0AFB-49B8-AF62-8EEB13B35797}">
      <dgm:prSet/>
      <dgm:spPr/>
      <dgm:t>
        <a:bodyPr/>
        <a:lstStyle/>
        <a:p>
          <a:endParaRPr lang="es-ES" sz="2000" b="1"/>
        </a:p>
      </dgm:t>
    </dgm:pt>
    <dgm:pt modelId="{EC538707-8E38-4B6E-941D-F7E2CC9D9FA1}">
      <dgm:prSet phldrT="[Texto]" custT="1"/>
      <dgm:spPr/>
      <dgm:t>
        <a:bodyPr/>
        <a:lstStyle/>
        <a:p>
          <a:r>
            <a:rPr lang="fr-CH" sz="2000" b="1" dirty="0"/>
            <a:t>« Hommes de </a:t>
          </a:r>
          <a:br>
            <a:rPr lang="fr-CH" sz="2000" b="1" dirty="0"/>
          </a:br>
          <a:r>
            <a:rPr lang="fr-CH" sz="2000" b="1" dirty="0"/>
            <a:t>bronze » (Hérodote ii, 152)</a:t>
          </a:r>
          <a:endParaRPr lang="es-ES" sz="2000" b="1" dirty="0"/>
        </a:p>
      </dgm:t>
    </dgm:pt>
    <dgm:pt modelId="{14426C56-5826-4899-9C8E-45FE40E8471E}" type="parTrans" cxnId="{0DCA7620-86B5-4272-AA5E-EE6F891999A1}">
      <dgm:prSet/>
      <dgm:spPr/>
      <dgm:t>
        <a:bodyPr/>
        <a:lstStyle/>
        <a:p>
          <a:endParaRPr lang="es-ES" sz="2000" b="1"/>
        </a:p>
      </dgm:t>
    </dgm:pt>
    <dgm:pt modelId="{0C9EECFC-E256-442F-AD66-4CBB5CFF81F8}" type="sibTrans" cxnId="{0DCA7620-86B5-4272-AA5E-EE6F891999A1}">
      <dgm:prSet/>
      <dgm:spPr/>
      <dgm:t>
        <a:bodyPr/>
        <a:lstStyle/>
        <a:p>
          <a:endParaRPr lang="es-ES" sz="2000" b="1"/>
        </a:p>
      </dgm:t>
    </dgm:pt>
    <dgm:pt modelId="{934BAE7B-0356-45F5-99BE-1B0E721D7C51}">
      <dgm:prSet phldrT="[Texto]" custT="1"/>
      <dgm:spPr>
        <a:scene3d>
          <a:camera prst="orthographicFront"/>
          <a:lightRig rig="threePt" dir="t"/>
        </a:scene3d>
        <a:sp3d>
          <a:bevelT/>
        </a:sp3d>
      </dgm:spPr>
      <dgm:t>
        <a:bodyPr/>
        <a:lstStyle/>
        <a:p>
          <a:endParaRPr lang="es-ES" sz="2000" b="1" dirty="0"/>
        </a:p>
      </dgm:t>
    </dgm:pt>
    <dgm:pt modelId="{6554F8BC-CEB2-495B-AD60-CD808D1E58F2}" type="parTrans" cxnId="{41BB0156-DCA5-46B8-82EE-2862598BF050}">
      <dgm:prSet/>
      <dgm:spPr/>
      <dgm:t>
        <a:bodyPr/>
        <a:lstStyle/>
        <a:p>
          <a:endParaRPr lang="es-ES" sz="2000" b="1"/>
        </a:p>
      </dgm:t>
    </dgm:pt>
    <dgm:pt modelId="{93855F14-62FB-4768-B261-D2D3EE1B2729}" type="sibTrans" cxnId="{41BB0156-DCA5-46B8-82EE-2862598BF050}">
      <dgm:prSet/>
      <dgm:spPr/>
      <dgm:t>
        <a:bodyPr/>
        <a:lstStyle/>
        <a:p>
          <a:endParaRPr lang="es-ES" sz="2000" b="1"/>
        </a:p>
      </dgm:t>
    </dgm:pt>
    <dgm:pt modelId="{66EEF044-D2BA-4160-B214-F326FB4EB293}">
      <dgm:prSet phldrT="[Texto]" custT="1"/>
      <dgm:spPr>
        <a:scene3d>
          <a:camera prst="orthographicFront"/>
          <a:lightRig rig="threePt" dir="t"/>
        </a:scene3d>
        <a:sp3d>
          <a:bevelT/>
        </a:sp3d>
      </dgm:spPr>
      <dgm:t>
        <a:bodyPr/>
        <a:lstStyle/>
        <a:p>
          <a:endParaRPr lang="es-ES" sz="2000" b="1" dirty="0"/>
        </a:p>
      </dgm:t>
    </dgm:pt>
    <dgm:pt modelId="{6CC0A081-5E2F-4388-9F60-ACFD3FB83327}" type="parTrans" cxnId="{C2BB7367-FF0B-4848-B1BC-A7C5CE4FC550}">
      <dgm:prSet/>
      <dgm:spPr/>
      <dgm:t>
        <a:bodyPr/>
        <a:lstStyle/>
        <a:p>
          <a:endParaRPr lang="es-ES" sz="2000" b="1"/>
        </a:p>
      </dgm:t>
    </dgm:pt>
    <dgm:pt modelId="{C49F62AB-6EF0-4371-A3B0-36991F965012}" type="sibTrans" cxnId="{C2BB7367-FF0B-4848-B1BC-A7C5CE4FC550}">
      <dgm:prSet/>
      <dgm:spPr/>
      <dgm:t>
        <a:bodyPr/>
        <a:lstStyle/>
        <a:p>
          <a:endParaRPr lang="es-ES" sz="2000" b="1"/>
        </a:p>
      </dgm:t>
    </dgm:pt>
    <dgm:pt modelId="{9249E887-6002-471E-9890-CEAFDD09101B}">
      <dgm:prSet phldrT="[Texto]" custT="1"/>
      <dgm:spPr/>
      <dgm:t>
        <a:bodyPr/>
        <a:lstStyle/>
        <a:p>
          <a:r>
            <a:rPr lang="es-ES" sz="1800" b="1" kern="1200" dirty="0"/>
            <a:t>Rome </a:t>
          </a:r>
          <a:br>
            <a:rPr lang="es-ES" sz="1800" b="1" kern="1200" dirty="0"/>
          </a:br>
          <a:r>
            <a:rPr lang="es-ES" sz="1400" b="0" kern="1200" dirty="0">
              <a:solidFill>
                <a:prstClr val="black"/>
              </a:solidFill>
              <a:latin typeface="Calibri" panose="020F0502020204030204"/>
              <a:ea typeface="+mn-ea"/>
              <a:cs typeface="+mn-cs"/>
            </a:rPr>
            <a:t>(168 a.C.-476 d.C.)</a:t>
          </a:r>
        </a:p>
      </dgm:t>
    </dgm:pt>
    <dgm:pt modelId="{6350B407-71D2-4FFE-8B8B-4896A4EBC5B4}" type="parTrans" cxnId="{84CEC572-477C-419F-994B-49E2831B8970}">
      <dgm:prSet/>
      <dgm:spPr/>
      <dgm:t>
        <a:bodyPr/>
        <a:lstStyle/>
        <a:p>
          <a:endParaRPr lang="es-ES" sz="2000" b="1"/>
        </a:p>
      </dgm:t>
    </dgm:pt>
    <dgm:pt modelId="{45C77D0E-F4A7-45F0-B6C6-4C09F6B8D2D3}" type="sibTrans" cxnId="{84CEC572-477C-419F-994B-49E2831B8970}">
      <dgm:prSet/>
      <dgm:spPr/>
      <dgm:t>
        <a:bodyPr/>
        <a:lstStyle/>
        <a:p>
          <a:endParaRPr lang="es-ES" sz="2000" b="1"/>
        </a:p>
      </dgm:t>
    </dgm:pt>
    <dgm:pt modelId="{DD05EA0E-8C24-49DC-AD6C-28B0EEBF8C3C}">
      <dgm:prSet phldrT="[Texto]" custT="1"/>
      <dgm:spPr>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5720" tIns="34290" rIns="45720" bIns="34290" numCol="1" spcCol="1270" anchor="ctr" anchorCtr="0"/>
        <a:lstStyle/>
        <a:p>
          <a:pPr marL="0" lvl="0" indent="0" algn="ctr" defTabSz="800100">
            <a:lnSpc>
              <a:spcPct val="90000"/>
            </a:lnSpc>
            <a:spcBef>
              <a:spcPct val="0"/>
            </a:spcBef>
            <a:spcAft>
              <a:spcPct val="35000"/>
            </a:spcAft>
            <a:buNone/>
          </a:pPr>
          <a:br>
            <a:rPr lang="fr-CH" sz="1800" b="1" kern="1200" dirty="0">
              <a:solidFill>
                <a:prstClr val="black"/>
              </a:solidFill>
              <a:latin typeface="Calibri" panose="020F0502020204030204"/>
              <a:ea typeface="+mn-ea"/>
              <a:cs typeface="+mn-cs"/>
            </a:rPr>
          </a:br>
          <a:r>
            <a:rPr lang="fr-CH" sz="1800" b="1" kern="1200" dirty="0">
              <a:solidFill>
                <a:prstClr val="black"/>
              </a:solidFill>
              <a:latin typeface="Calibri" panose="020F0502020204030204"/>
              <a:ea typeface="+mn-ea"/>
              <a:cs typeface="+mn-cs"/>
            </a:rPr>
            <a:t>L'Empire de fer, fort militaire </a:t>
          </a:r>
          <a:r>
            <a:rPr lang="fr-CH" sz="1800" b="1" kern="1200" dirty="0">
              <a:solidFill>
                <a:prstClr val="black"/>
              </a:solidFill>
              <a:latin typeface="+mn-lt"/>
              <a:ea typeface="+mn-ea"/>
              <a:cs typeface="+mn-cs"/>
            </a:rPr>
            <a:t>–ment </a:t>
          </a:r>
          <a:br>
            <a:rPr lang="fr-CH" sz="1800" b="1" kern="1200" dirty="0">
              <a:solidFill>
                <a:prstClr val="black"/>
              </a:solidFill>
              <a:latin typeface="+mn-lt"/>
              <a:ea typeface="+mn-ea"/>
              <a:cs typeface="+mn-cs"/>
            </a:rPr>
          </a:br>
          <a:r>
            <a:rPr lang="fr-CH" sz="1800" b="1" kern="1200" dirty="0">
              <a:solidFill>
                <a:prstClr val="black"/>
              </a:solidFill>
              <a:latin typeface="Calibri" panose="020F0502020204030204"/>
              <a:ea typeface="+mn-ea"/>
              <a:cs typeface="+mn-cs"/>
            </a:rPr>
            <a:t>et </a:t>
          </a:r>
          <a:r>
            <a:rPr lang="fr-CH" sz="1800" b="1" kern="1200" noProof="0" dirty="0">
              <a:solidFill>
                <a:prstClr val="black"/>
              </a:solidFill>
              <a:latin typeface="Calibri" panose="020F0502020204030204"/>
              <a:ea typeface="+mn-ea"/>
              <a:cs typeface="+mn-cs"/>
            </a:rPr>
            <a:t>politique-ment</a:t>
          </a:r>
        </a:p>
        <a:p>
          <a:pPr marL="0" lvl="0" indent="0" algn="ctr" defTabSz="800100">
            <a:lnSpc>
              <a:spcPct val="90000"/>
            </a:lnSpc>
            <a:spcBef>
              <a:spcPct val="0"/>
            </a:spcBef>
            <a:spcAft>
              <a:spcPct val="35000"/>
            </a:spcAft>
            <a:buNone/>
          </a:pPr>
          <a:endParaRPr lang="es-ES" sz="1800" b="1" kern="1200" dirty="0">
            <a:solidFill>
              <a:prstClr val="black"/>
            </a:solidFill>
            <a:latin typeface="Calibri" panose="020F0502020204030204"/>
            <a:ea typeface="+mn-ea"/>
            <a:cs typeface="+mn-cs"/>
          </a:endParaRPr>
        </a:p>
      </dgm:t>
    </dgm:pt>
    <dgm:pt modelId="{EC0410CF-B7EE-405D-9801-5E83488A0CA1}" type="parTrans" cxnId="{D27D2F21-52A5-4DC8-8C07-82E4114921E3}">
      <dgm:prSet/>
      <dgm:spPr/>
      <dgm:t>
        <a:bodyPr/>
        <a:lstStyle/>
        <a:p>
          <a:endParaRPr lang="es-ES" sz="2000" b="1"/>
        </a:p>
      </dgm:t>
    </dgm:pt>
    <dgm:pt modelId="{65C9CDF3-9997-4C30-8C21-C66B3F67991A}" type="sibTrans" cxnId="{D27D2F21-52A5-4DC8-8C07-82E4114921E3}">
      <dgm:prSet/>
      <dgm:spPr/>
      <dgm:t>
        <a:bodyPr/>
        <a:lstStyle/>
        <a:p>
          <a:endParaRPr lang="es-ES" sz="2000" b="1"/>
        </a:p>
      </dgm:t>
    </dgm:pt>
    <dgm:pt modelId="{60EAF6C4-0A50-4638-8403-CEEC003CDD2C}">
      <dgm:prSet phldrT="[Texto]" custT="1"/>
      <dgm:spPr>
        <a:gradFill flip="none" rotWithShape="0">
          <a:gsLst>
            <a:gs pos="0">
              <a:srgbClr val="ED7D31">
                <a:lumMod val="50000"/>
                <a:tint val="66000"/>
                <a:satMod val="160000"/>
              </a:srgbClr>
            </a:gs>
            <a:gs pos="50000">
              <a:srgbClr val="ED7D31">
                <a:lumMod val="50000"/>
                <a:tint val="44500"/>
                <a:satMod val="160000"/>
              </a:srgbClr>
            </a:gs>
            <a:gs pos="100000">
              <a:srgbClr val="ED7D31">
                <a:lumMod val="50000"/>
                <a:tint val="23500"/>
                <a:satMod val="160000"/>
              </a:srgbClr>
            </a:gs>
          </a:gsLst>
          <a:lin ang="16200000" scaled="1"/>
          <a:tileRect/>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endParaRPr lang="fr-CH" sz="2000" b="1" kern="1200" dirty="0">
            <a:solidFill>
              <a:prstClr val="black"/>
            </a:solidFill>
            <a:latin typeface="Calibri" panose="020F0502020204030204"/>
            <a:ea typeface="+mn-ea"/>
            <a:cs typeface="+mn-cs"/>
          </a:endParaRPr>
        </a:p>
        <a:p>
          <a:pPr marL="0" lvl="0" indent="0" algn="ctr" defTabSz="889000">
            <a:lnSpc>
              <a:spcPct val="90000"/>
            </a:lnSpc>
            <a:spcBef>
              <a:spcPct val="0"/>
            </a:spcBef>
            <a:spcAft>
              <a:spcPct val="35000"/>
            </a:spcAft>
            <a:buNone/>
          </a:pPr>
          <a:r>
            <a:rPr lang="fr-CH" sz="2000" b="1" kern="1200" dirty="0">
              <a:solidFill>
                <a:prstClr val="black"/>
              </a:solidFill>
              <a:latin typeface="Calibri" panose="020F0502020204030204"/>
              <a:ea typeface="+mn-ea"/>
              <a:cs typeface="+mn-cs"/>
            </a:rPr>
            <a:t>Unis par des alliances humaines, mais toujours divisés</a:t>
          </a:r>
        </a:p>
        <a:p>
          <a:pPr marL="0" lvl="0" indent="0" algn="ctr" defTabSz="889000">
            <a:lnSpc>
              <a:spcPct val="90000"/>
            </a:lnSpc>
            <a:spcBef>
              <a:spcPct val="0"/>
            </a:spcBef>
            <a:spcAft>
              <a:spcPct val="35000"/>
            </a:spcAft>
            <a:buNone/>
          </a:pPr>
          <a:endParaRPr lang="es-ES" sz="2000" b="1" kern="1200" dirty="0">
            <a:solidFill>
              <a:prstClr val="black"/>
            </a:solidFill>
            <a:latin typeface="Calibri" panose="020F0502020204030204"/>
            <a:ea typeface="+mn-ea"/>
            <a:cs typeface="+mn-cs"/>
          </a:endParaRPr>
        </a:p>
      </dgm:t>
    </dgm:pt>
    <dgm:pt modelId="{8852A1CE-5DB7-4DE1-870A-E6F0C88D2F22}" type="parTrans" cxnId="{0F91AA52-19D3-4EFE-BF75-712B20C104F5}">
      <dgm:prSet/>
      <dgm:spPr/>
      <dgm:t>
        <a:bodyPr/>
        <a:lstStyle/>
        <a:p>
          <a:endParaRPr lang="es-ES" sz="2000" b="1"/>
        </a:p>
      </dgm:t>
    </dgm:pt>
    <dgm:pt modelId="{0FC6254A-BEC9-45E2-807F-9895B072C665}" type="sibTrans" cxnId="{0F91AA52-19D3-4EFE-BF75-712B20C104F5}">
      <dgm:prSet/>
      <dgm:spPr/>
      <dgm:t>
        <a:bodyPr/>
        <a:lstStyle/>
        <a:p>
          <a:endParaRPr lang="es-ES" sz="2000" b="1"/>
        </a:p>
      </dgm:t>
    </dgm:pt>
    <dgm:pt modelId="{51BB56AF-9253-416D-A84B-91113978FA9F}">
      <dgm:prSet phldrT="[Texto]" custT="1"/>
      <dgm:spPr>
        <a:gradFill flip="none" rotWithShape="0">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6200000" scaled="1"/>
          <a:tileRect/>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fr-FR" sz="1800" b="1" kern="1200" noProof="0" dirty="0">
              <a:solidFill>
                <a:prstClr val="black"/>
              </a:solidFill>
              <a:latin typeface="Calibri" panose="020F0502020204030204"/>
              <a:ea typeface="+mn-ea"/>
              <a:cs typeface="+mn-cs"/>
            </a:rPr>
            <a:t>Europe</a:t>
          </a:r>
          <a:r>
            <a:rPr lang="es-ES" sz="1800" b="1" kern="1200" dirty="0">
              <a:solidFill>
                <a:prstClr val="black"/>
              </a:solidFill>
              <a:latin typeface="Calibri" panose="020F0502020204030204"/>
              <a:ea typeface="+mn-ea"/>
              <a:cs typeface="+mn-cs"/>
            </a:rPr>
            <a:t> </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Calibri" panose="020F0502020204030204"/>
              <a:ea typeface="+mn-ea"/>
              <a:cs typeface="+mn-cs"/>
            </a:rPr>
            <a:t>(476 d.C.-2ª Venida)</a:t>
          </a:r>
        </a:p>
      </dgm:t>
    </dgm:pt>
    <dgm:pt modelId="{334C3945-FD04-4E07-ACC6-092836471C89}" type="parTrans" cxnId="{47010CE3-E1F0-4F88-B8EF-7ADBD82CD0EB}">
      <dgm:prSet/>
      <dgm:spPr/>
      <dgm:t>
        <a:bodyPr/>
        <a:lstStyle/>
        <a:p>
          <a:endParaRPr lang="es-ES" sz="2000" b="1"/>
        </a:p>
      </dgm:t>
    </dgm:pt>
    <dgm:pt modelId="{CD0A395C-CA44-42EB-9235-5177F79BC345}" type="sibTrans" cxnId="{47010CE3-E1F0-4F88-B8EF-7ADBD82CD0EB}">
      <dgm:prSet/>
      <dgm:spPr/>
      <dgm:t>
        <a:bodyPr/>
        <a:lstStyle/>
        <a:p>
          <a:endParaRPr lang="es-ES" sz="2000" b="1"/>
        </a:p>
      </dgm:t>
    </dgm:pt>
    <dgm:pt modelId="{27F5B796-0472-43DE-AB39-5972491C7A3B}" type="pres">
      <dgm:prSet presAssocID="{9DF23544-718B-41BC-8D97-7DFE0AC87CF6}" presName="theList" presStyleCnt="0">
        <dgm:presLayoutVars>
          <dgm:dir/>
          <dgm:animLvl val="lvl"/>
          <dgm:resizeHandles val="exact"/>
        </dgm:presLayoutVars>
      </dgm:prSet>
      <dgm:spPr/>
    </dgm:pt>
    <dgm:pt modelId="{F9A614F1-841A-447B-8CB0-0B571C562336}" type="pres">
      <dgm:prSet presAssocID="{9FBD2491-E3C1-4AF7-B546-C83EA4B1DD52}" presName="compNode" presStyleCnt="0"/>
      <dgm:spPr/>
    </dgm:pt>
    <dgm:pt modelId="{666322D7-C1EA-4723-BAD7-B4B65A45657B}" type="pres">
      <dgm:prSet presAssocID="{9FBD2491-E3C1-4AF7-B546-C83EA4B1DD52}" presName="aNode" presStyleLbl="bgShp" presStyleIdx="0" presStyleCnt="5"/>
      <dgm:spPr/>
    </dgm:pt>
    <dgm:pt modelId="{684FAAED-7AF1-4459-9034-6058F36C9A65}" type="pres">
      <dgm:prSet presAssocID="{9FBD2491-E3C1-4AF7-B546-C83EA4B1DD52}" presName="textNode" presStyleLbl="bgShp" presStyleIdx="0" presStyleCnt="5"/>
      <dgm:spPr/>
    </dgm:pt>
    <dgm:pt modelId="{B5419F80-EDEC-45C4-8DAF-611B0A60DDB8}" type="pres">
      <dgm:prSet presAssocID="{9FBD2491-E3C1-4AF7-B546-C83EA4B1DD52}" presName="compChildNode" presStyleCnt="0"/>
      <dgm:spPr/>
    </dgm:pt>
    <dgm:pt modelId="{803F9654-85E3-479D-91C2-1283DF6D6CA3}" type="pres">
      <dgm:prSet presAssocID="{9FBD2491-E3C1-4AF7-B546-C83EA4B1DD52}" presName="theInnerList" presStyleCnt="0"/>
      <dgm:spPr/>
    </dgm:pt>
    <dgm:pt modelId="{989682DE-8B57-457A-B94E-6539DB9A9EE6}" type="pres">
      <dgm:prSet presAssocID="{9783C797-FCAE-49F5-8C8B-C23E72BEFE36}" presName="childNode" presStyleLbl="node1" presStyleIdx="0" presStyleCnt="10" custScaleX="116103" custScaleY="72587" custLinFactNeighborY="94378">
        <dgm:presLayoutVars>
          <dgm:bulletEnabled val="1"/>
        </dgm:presLayoutVars>
      </dgm:prSet>
      <dgm:spPr>
        <a:xfrm>
          <a:off x="64541" y="1354991"/>
          <a:ext cx="1559600" cy="503712"/>
        </a:xfrm>
        <a:prstGeom prst="roundRect">
          <a:avLst>
            <a:gd name="adj" fmla="val 10000"/>
          </a:avLst>
        </a:prstGeom>
      </dgm:spPr>
    </dgm:pt>
    <dgm:pt modelId="{3A64FE01-E220-4409-8C2B-1B308438E934}" type="pres">
      <dgm:prSet presAssocID="{9783C797-FCAE-49F5-8C8B-C23E72BEFE36}" presName="aSpace2" presStyleCnt="0"/>
      <dgm:spPr/>
    </dgm:pt>
    <dgm:pt modelId="{3C208822-ADD5-4063-BBB1-CFF212DF51E3}" type="pres">
      <dgm:prSet presAssocID="{A4B2A26B-7F90-4FD4-ABC1-3AE43E35607F}" presName="childNode" presStyleLbl="node1" presStyleIdx="1" presStyleCnt="10" custScaleY="303600" custLinFactNeighborY="97896">
        <dgm:presLayoutVars>
          <dgm:bulletEnabled val="1"/>
        </dgm:presLayoutVars>
      </dgm:prSet>
      <dgm:spPr>
        <a:xfrm>
          <a:off x="172696" y="1969219"/>
          <a:ext cx="1343290" cy="2106810"/>
        </a:xfrm>
        <a:prstGeom prst="roundRect">
          <a:avLst>
            <a:gd name="adj" fmla="val 10000"/>
          </a:avLst>
        </a:prstGeom>
      </dgm:spPr>
    </dgm:pt>
    <dgm:pt modelId="{B31B7C55-DDE9-401F-9DFA-9E54F384335D}" type="pres">
      <dgm:prSet presAssocID="{9FBD2491-E3C1-4AF7-B546-C83EA4B1DD52}" presName="aSpace" presStyleCnt="0"/>
      <dgm:spPr/>
    </dgm:pt>
    <dgm:pt modelId="{040F83F2-B549-4A5D-8669-0D4D020FAC19}" type="pres">
      <dgm:prSet presAssocID="{06C3DD35-3BAD-4A4C-91AE-E75B4A37420B}" presName="compNode" presStyleCnt="0"/>
      <dgm:spPr/>
    </dgm:pt>
    <dgm:pt modelId="{AAC1490F-D60C-4276-AEE7-9F77F4887851}" type="pres">
      <dgm:prSet presAssocID="{06C3DD35-3BAD-4A4C-91AE-E75B4A37420B}" presName="aNode" presStyleLbl="bgShp" presStyleIdx="1" presStyleCnt="5"/>
      <dgm:spPr/>
    </dgm:pt>
    <dgm:pt modelId="{EBB76F74-31B1-48D1-884A-665FE611964A}" type="pres">
      <dgm:prSet presAssocID="{06C3DD35-3BAD-4A4C-91AE-E75B4A37420B}" presName="textNode" presStyleLbl="bgShp" presStyleIdx="1" presStyleCnt="5"/>
      <dgm:spPr/>
    </dgm:pt>
    <dgm:pt modelId="{CBB927BF-B1B5-46FF-AB51-F9E4F298F754}" type="pres">
      <dgm:prSet presAssocID="{06C3DD35-3BAD-4A4C-91AE-E75B4A37420B}" presName="compChildNode" presStyleCnt="0"/>
      <dgm:spPr/>
    </dgm:pt>
    <dgm:pt modelId="{1BE7895D-F140-4CE4-8CFE-B2C0DD6DACFC}" type="pres">
      <dgm:prSet presAssocID="{06C3DD35-3BAD-4A4C-91AE-E75B4A37420B}" presName="theInnerList" presStyleCnt="0"/>
      <dgm:spPr/>
    </dgm:pt>
    <dgm:pt modelId="{5EA5EFC3-38F1-4A5E-908B-42926CC4253B}" type="pres">
      <dgm:prSet presAssocID="{2A1E5846-237B-4FD0-9F1F-E638545FBA88}" presName="childNode" presStyleLbl="node1" presStyleIdx="2" presStyleCnt="10" custScaleX="116103" custScaleY="72587" custLinFactNeighborY="94378">
        <dgm:presLayoutVars>
          <dgm:bulletEnabled val="1"/>
        </dgm:presLayoutVars>
      </dgm:prSet>
      <dgm:spPr>
        <a:xfrm>
          <a:off x="1869587" y="1354991"/>
          <a:ext cx="1559600" cy="503712"/>
        </a:xfrm>
        <a:prstGeom prst="roundRect">
          <a:avLst>
            <a:gd name="adj" fmla="val 10000"/>
          </a:avLst>
        </a:prstGeom>
      </dgm:spPr>
    </dgm:pt>
    <dgm:pt modelId="{4E16D636-7612-4DF8-A33A-5AD385BACBFB}" type="pres">
      <dgm:prSet presAssocID="{2A1E5846-237B-4FD0-9F1F-E638545FBA88}" presName="aSpace2" presStyleCnt="0"/>
      <dgm:spPr/>
    </dgm:pt>
    <dgm:pt modelId="{4ECFCEB3-34DF-4A84-AC19-3EECCE10722F}" type="pres">
      <dgm:prSet presAssocID="{7F2840BC-E137-47F2-8224-BFB32F1F2D09}" presName="childNode" presStyleLbl="node1" presStyleIdx="3" presStyleCnt="10" custScaleY="303600" custLinFactNeighborY="97896">
        <dgm:presLayoutVars>
          <dgm:bulletEnabled val="1"/>
        </dgm:presLayoutVars>
      </dgm:prSet>
      <dgm:spPr/>
    </dgm:pt>
    <dgm:pt modelId="{728167B8-6A7C-4BD0-954B-2EE779C2FCF7}" type="pres">
      <dgm:prSet presAssocID="{06C3DD35-3BAD-4A4C-91AE-E75B4A37420B}" presName="aSpace" presStyleCnt="0"/>
      <dgm:spPr/>
    </dgm:pt>
    <dgm:pt modelId="{4411AE7C-2878-4EA2-8BE6-7DA41E65A70C}" type="pres">
      <dgm:prSet presAssocID="{A2C9F5BD-29A9-4255-BEB6-671B358912C5}" presName="compNode" presStyleCnt="0"/>
      <dgm:spPr/>
    </dgm:pt>
    <dgm:pt modelId="{F8FEFC46-8D5F-4D29-9EA8-71B534F621E1}" type="pres">
      <dgm:prSet presAssocID="{A2C9F5BD-29A9-4255-BEB6-671B358912C5}" presName="aNode" presStyleLbl="bgShp" presStyleIdx="2" presStyleCnt="5"/>
      <dgm:spPr/>
    </dgm:pt>
    <dgm:pt modelId="{A56AC06C-80CD-465E-83EE-1BFB6C280BF8}" type="pres">
      <dgm:prSet presAssocID="{A2C9F5BD-29A9-4255-BEB6-671B358912C5}" presName="textNode" presStyleLbl="bgShp" presStyleIdx="2" presStyleCnt="5"/>
      <dgm:spPr/>
    </dgm:pt>
    <dgm:pt modelId="{3C539057-2194-4D84-A9C6-B79C5A542B96}" type="pres">
      <dgm:prSet presAssocID="{A2C9F5BD-29A9-4255-BEB6-671B358912C5}" presName="compChildNode" presStyleCnt="0"/>
      <dgm:spPr/>
    </dgm:pt>
    <dgm:pt modelId="{D08D1048-440C-4C9E-B76A-C602D644A1D5}" type="pres">
      <dgm:prSet presAssocID="{A2C9F5BD-29A9-4255-BEB6-671B358912C5}" presName="theInnerList" presStyleCnt="0"/>
      <dgm:spPr/>
    </dgm:pt>
    <dgm:pt modelId="{2F211CE6-4761-4E83-8F88-6855F4411106}" type="pres">
      <dgm:prSet presAssocID="{F9598F08-7EED-43E7-A8A3-EAD975E063AA}" presName="childNode" presStyleLbl="node1" presStyleIdx="4" presStyleCnt="10" custScaleX="116103" custScaleY="72587" custLinFactNeighborY="94378">
        <dgm:presLayoutVars>
          <dgm:bulletEnabled val="1"/>
        </dgm:presLayoutVars>
      </dgm:prSet>
      <dgm:spPr>
        <a:xfrm>
          <a:off x="3674633" y="1354991"/>
          <a:ext cx="1559600" cy="503712"/>
        </a:xfrm>
        <a:prstGeom prst="roundRect">
          <a:avLst>
            <a:gd name="adj" fmla="val 10000"/>
          </a:avLst>
        </a:prstGeom>
      </dgm:spPr>
    </dgm:pt>
    <dgm:pt modelId="{92066BCF-0A58-425A-A6F8-0543018ED819}" type="pres">
      <dgm:prSet presAssocID="{F9598F08-7EED-43E7-A8A3-EAD975E063AA}" presName="aSpace2" presStyleCnt="0"/>
      <dgm:spPr/>
    </dgm:pt>
    <dgm:pt modelId="{43920A6E-482F-449B-9C60-570E30704E26}" type="pres">
      <dgm:prSet presAssocID="{EC538707-8E38-4B6E-941D-F7E2CC9D9FA1}" presName="childNode" presStyleLbl="node1" presStyleIdx="5" presStyleCnt="10" custScaleY="303600" custLinFactNeighborY="97896">
        <dgm:presLayoutVars>
          <dgm:bulletEnabled val="1"/>
        </dgm:presLayoutVars>
      </dgm:prSet>
      <dgm:spPr/>
    </dgm:pt>
    <dgm:pt modelId="{378AD9F4-A8D1-4D84-BE9B-1AAE6359A5D2}" type="pres">
      <dgm:prSet presAssocID="{A2C9F5BD-29A9-4255-BEB6-671B358912C5}" presName="aSpace" presStyleCnt="0"/>
      <dgm:spPr/>
    </dgm:pt>
    <dgm:pt modelId="{A11E4DFA-3151-46A4-98DB-DC14072766D7}" type="pres">
      <dgm:prSet presAssocID="{934BAE7B-0356-45F5-99BE-1B0E721D7C51}" presName="compNode" presStyleCnt="0"/>
      <dgm:spPr/>
    </dgm:pt>
    <dgm:pt modelId="{72CDC3DA-5E77-4681-A256-A832C78A9001}" type="pres">
      <dgm:prSet presAssocID="{934BAE7B-0356-45F5-99BE-1B0E721D7C51}" presName="aNode" presStyleLbl="bgShp" presStyleIdx="3" presStyleCnt="5"/>
      <dgm:spPr/>
    </dgm:pt>
    <dgm:pt modelId="{B1A3F2A5-278F-4C6D-BD18-3AB8982A1F3B}" type="pres">
      <dgm:prSet presAssocID="{934BAE7B-0356-45F5-99BE-1B0E721D7C51}" presName="textNode" presStyleLbl="bgShp" presStyleIdx="3" presStyleCnt="5"/>
      <dgm:spPr/>
    </dgm:pt>
    <dgm:pt modelId="{224270F4-438B-47B0-8618-1B45D8165481}" type="pres">
      <dgm:prSet presAssocID="{934BAE7B-0356-45F5-99BE-1B0E721D7C51}" presName="compChildNode" presStyleCnt="0"/>
      <dgm:spPr/>
    </dgm:pt>
    <dgm:pt modelId="{4B9E3A63-CD5B-405B-9D20-BBA9F7C589A5}" type="pres">
      <dgm:prSet presAssocID="{934BAE7B-0356-45F5-99BE-1B0E721D7C51}" presName="theInnerList" presStyleCnt="0"/>
      <dgm:spPr/>
    </dgm:pt>
    <dgm:pt modelId="{08C1FDEB-BD51-432F-8BD9-7166C00F73FD}" type="pres">
      <dgm:prSet presAssocID="{9249E887-6002-471E-9890-CEAFDD09101B}" presName="childNode" presStyleLbl="node1" presStyleIdx="6" presStyleCnt="10" custScaleX="116103" custScaleY="72587" custLinFactNeighborY="94378">
        <dgm:presLayoutVars>
          <dgm:bulletEnabled val="1"/>
        </dgm:presLayoutVars>
      </dgm:prSet>
      <dgm:spPr/>
    </dgm:pt>
    <dgm:pt modelId="{8CF5EEBF-4CB9-4DC7-8BC9-4E3D583A028D}" type="pres">
      <dgm:prSet presAssocID="{9249E887-6002-471E-9890-CEAFDD09101B}" presName="aSpace2" presStyleCnt="0"/>
      <dgm:spPr/>
    </dgm:pt>
    <dgm:pt modelId="{DF20E5AF-9ADF-403B-BCE4-47CAD8F41017}" type="pres">
      <dgm:prSet presAssocID="{DD05EA0E-8C24-49DC-AD6C-28B0EEBF8C3C}" presName="childNode" presStyleLbl="node1" presStyleIdx="7" presStyleCnt="10" custScaleY="303600" custLinFactNeighborY="97896">
        <dgm:presLayoutVars>
          <dgm:bulletEnabled val="1"/>
        </dgm:presLayoutVars>
      </dgm:prSet>
      <dgm:spPr>
        <a:xfrm>
          <a:off x="5587834" y="1969219"/>
          <a:ext cx="1343290" cy="2106810"/>
        </a:xfrm>
        <a:prstGeom prst="roundRect">
          <a:avLst>
            <a:gd name="adj" fmla="val 10000"/>
          </a:avLst>
        </a:prstGeom>
      </dgm:spPr>
    </dgm:pt>
    <dgm:pt modelId="{1856D499-35C1-4094-A06A-810285304CDA}" type="pres">
      <dgm:prSet presAssocID="{934BAE7B-0356-45F5-99BE-1B0E721D7C51}" presName="aSpace" presStyleCnt="0"/>
      <dgm:spPr/>
    </dgm:pt>
    <dgm:pt modelId="{9E4C2A2B-6E2F-4447-8359-2C708413A8A0}" type="pres">
      <dgm:prSet presAssocID="{66EEF044-D2BA-4160-B214-F326FB4EB293}" presName="compNode" presStyleCnt="0"/>
      <dgm:spPr/>
    </dgm:pt>
    <dgm:pt modelId="{673C77C2-F9A9-4CF5-A0A4-FECC3E48CD6D}" type="pres">
      <dgm:prSet presAssocID="{66EEF044-D2BA-4160-B214-F326FB4EB293}" presName="aNode" presStyleLbl="bgShp" presStyleIdx="4" presStyleCnt="5"/>
      <dgm:spPr/>
    </dgm:pt>
    <dgm:pt modelId="{F7435561-D0A4-42AA-8573-A8F7FA8B99CB}" type="pres">
      <dgm:prSet presAssocID="{66EEF044-D2BA-4160-B214-F326FB4EB293}" presName="textNode" presStyleLbl="bgShp" presStyleIdx="4" presStyleCnt="5"/>
      <dgm:spPr/>
    </dgm:pt>
    <dgm:pt modelId="{16BA6BB9-EABC-4F91-8FF1-0EE2708A598A}" type="pres">
      <dgm:prSet presAssocID="{66EEF044-D2BA-4160-B214-F326FB4EB293}" presName="compChildNode" presStyleCnt="0"/>
      <dgm:spPr/>
    </dgm:pt>
    <dgm:pt modelId="{E6105FE1-B216-4427-8FDD-A0DF0256C3F4}" type="pres">
      <dgm:prSet presAssocID="{66EEF044-D2BA-4160-B214-F326FB4EB293}" presName="theInnerList" presStyleCnt="0"/>
      <dgm:spPr/>
    </dgm:pt>
    <dgm:pt modelId="{154B3DD3-E223-4E85-9BE1-88BDD1A7D9F0}" type="pres">
      <dgm:prSet presAssocID="{51BB56AF-9253-416D-A84B-91113978FA9F}" presName="childNode" presStyleLbl="node1" presStyleIdx="8" presStyleCnt="10" custScaleX="137050" custScaleY="72587" custLinFactNeighborY="94378">
        <dgm:presLayoutVars>
          <dgm:bulletEnabled val="1"/>
        </dgm:presLayoutVars>
      </dgm:prSet>
      <dgm:spPr>
        <a:xfrm>
          <a:off x="7284725" y="1354991"/>
          <a:ext cx="1559600" cy="503712"/>
        </a:xfrm>
        <a:prstGeom prst="roundRect">
          <a:avLst>
            <a:gd name="adj" fmla="val 10000"/>
          </a:avLst>
        </a:prstGeom>
      </dgm:spPr>
    </dgm:pt>
    <dgm:pt modelId="{30C04337-C477-4630-8A14-123A915F49BA}" type="pres">
      <dgm:prSet presAssocID="{51BB56AF-9253-416D-A84B-91113978FA9F}" presName="aSpace2" presStyleCnt="0"/>
      <dgm:spPr/>
    </dgm:pt>
    <dgm:pt modelId="{7A74D07B-BEA8-4BA3-B0F1-170C3B90B16F}" type="pres">
      <dgm:prSet presAssocID="{60EAF6C4-0A50-4638-8403-CEEC003CDD2C}" presName="childNode" presStyleLbl="node1" presStyleIdx="9" presStyleCnt="10" custScaleY="303600" custLinFactNeighborY="97896">
        <dgm:presLayoutVars>
          <dgm:bulletEnabled val="1"/>
        </dgm:presLayoutVars>
      </dgm:prSet>
      <dgm:spPr>
        <a:xfrm>
          <a:off x="7392880" y="1969219"/>
          <a:ext cx="1343290" cy="2106810"/>
        </a:xfrm>
        <a:prstGeom prst="roundRect">
          <a:avLst>
            <a:gd name="adj" fmla="val 10000"/>
          </a:avLst>
        </a:prstGeom>
      </dgm:spPr>
    </dgm:pt>
  </dgm:ptLst>
  <dgm:cxnLst>
    <dgm:cxn modelId="{28188506-A475-41BD-B688-5335F91AEBE4}" srcId="{9FBD2491-E3C1-4AF7-B546-C83EA4B1DD52}" destId="{A4B2A26B-7F90-4FD4-ABC1-3AE43E35607F}" srcOrd="1" destOrd="0" parTransId="{0EF09CBD-858E-4D03-A061-EC6C60DE926D}" sibTransId="{E0C2DFAD-47FF-49C2-B0C0-DF2DC740846E}"/>
    <dgm:cxn modelId="{946A970E-0B3D-468F-BAF3-CA4FC3909230}" type="presOf" srcId="{A2C9F5BD-29A9-4255-BEB6-671B358912C5}" destId="{A56AC06C-80CD-465E-83EE-1BFB6C280BF8}" srcOrd="1" destOrd="0" presId="urn:microsoft.com/office/officeart/2005/8/layout/lProcess2"/>
    <dgm:cxn modelId="{4F8E8E1A-E1E6-4364-A362-579311F19511}" srcId="{9DF23544-718B-41BC-8D97-7DFE0AC87CF6}" destId="{9FBD2491-E3C1-4AF7-B546-C83EA4B1DD52}" srcOrd="0" destOrd="0" parTransId="{96FAB67C-A107-4415-A0B2-19225A049E50}" sibTransId="{B675CA75-8438-44C8-81D3-3BF5B3323F23}"/>
    <dgm:cxn modelId="{9621FB1A-295B-47E8-B5C4-18A161C674B9}" type="presOf" srcId="{06C3DD35-3BAD-4A4C-91AE-E75B4A37420B}" destId="{EBB76F74-31B1-48D1-884A-665FE611964A}" srcOrd="1" destOrd="0" presId="urn:microsoft.com/office/officeart/2005/8/layout/lProcess2"/>
    <dgm:cxn modelId="{0DCA7620-86B5-4272-AA5E-EE6F891999A1}" srcId="{A2C9F5BD-29A9-4255-BEB6-671B358912C5}" destId="{EC538707-8E38-4B6E-941D-F7E2CC9D9FA1}" srcOrd="1" destOrd="0" parTransId="{14426C56-5826-4899-9C8E-45FE40E8471E}" sibTransId="{0C9EECFC-E256-442F-AD66-4CBB5CFF81F8}"/>
    <dgm:cxn modelId="{D27D2F21-52A5-4DC8-8C07-82E4114921E3}" srcId="{934BAE7B-0356-45F5-99BE-1B0E721D7C51}" destId="{DD05EA0E-8C24-49DC-AD6C-28B0EEBF8C3C}" srcOrd="1" destOrd="0" parTransId="{EC0410CF-B7EE-405D-9801-5E83488A0CA1}" sibTransId="{65C9CDF3-9997-4C30-8C21-C66B3F67991A}"/>
    <dgm:cxn modelId="{22168823-6869-445A-BB76-2716D7C91E91}" type="presOf" srcId="{66EEF044-D2BA-4160-B214-F326FB4EB293}" destId="{673C77C2-F9A9-4CF5-A0A4-FECC3E48CD6D}" srcOrd="0" destOrd="0" presId="urn:microsoft.com/office/officeart/2005/8/layout/lProcess2"/>
    <dgm:cxn modelId="{4E5AC429-5B9A-4582-9701-60F9324BE4CF}" srcId="{06C3DD35-3BAD-4A4C-91AE-E75B4A37420B}" destId="{7F2840BC-E137-47F2-8224-BFB32F1F2D09}" srcOrd="1" destOrd="0" parTransId="{432D3D0D-F762-44EC-B46C-756409F28C3C}" sibTransId="{FC7D7F6F-CDF6-4619-AC3E-4698071C3EBC}"/>
    <dgm:cxn modelId="{7BFA6A34-EC55-440E-AD54-9925D1C79C60}" type="presOf" srcId="{60EAF6C4-0A50-4638-8403-CEEC003CDD2C}" destId="{7A74D07B-BEA8-4BA3-B0F1-170C3B90B16F}" srcOrd="0" destOrd="0" presId="urn:microsoft.com/office/officeart/2005/8/layout/lProcess2"/>
    <dgm:cxn modelId="{535F5C3B-EBC8-4791-94CD-CFB1FCC63E07}" srcId="{9DF23544-718B-41BC-8D97-7DFE0AC87CF6}" destId="{06C3DD35-3BAD-4A4C-91AE-E75B4A37420B}" srcOrd="1" destOrd="0" parTransId="{13035B9D-32BF-4EF9-BBF7-8976C29F2EA9}" sibTransId="{CEA3A104-B19C-41F4-AEF3-BD7E31FD4340}"/>
    <dgm:cxn modelId="{AEB4A53F-150E-4D88-BDF3-0FC925267004}" type="presOf" srcId="{A4B2A26B-7F90-4FD4-ABC1-3AE43E35607F}" destId="{3C208822-ADD5-4063-BBB1-CFF212DF51E3}" srcOrd="0" destOrd="0" presId="urn:microsoft.com/office/officeart/2005/8/layout/lProcess2"/>
    <dgm:cxn modelId="{0026F23F-6887-4E6E-B5F0-A0DADCB1CC9C}" type="presOf" srcId="{9FBD2491-E3C1-4AF7-B546-C83EA4B1DD52}" destId="{684FAAED-7AF1-4459-9034-6058F36C9A65}" srcOrd="1" destOrd="0" presId="urn:microsoft.com/office/officeart/2005/8/layout/lProcess2"/>
    <dgm:cxn modelId="{EF332E60-91C1-4338-AC02-AD9A5B005F59}" srcId="{06C3DD35-3BAD-4A4C-91AE-E75B4A37420B}" destId="{2A1E5846-237B-4FD0-9F1F-E638545FBA88}" srcOrd="0" destOrd="0" parTransId="{AFF12B01-15BA-4AE5-8E9B-B5132B38E49D}" sibTransId="{2615265D-6721-4862-B14C-985773206669}"/>
    <dgm:cxn modelId="{C2BB7367-FF0B-4848-B1BC-A7C5CE4FC550}" srcId="{9DF23544-718B-41BC-8D97-7DFE0AC87CF6}" destId="{66EEF044-D2BA-4160-B214-F326FB4EB293}" srcOrd="4" destOrd="0" parTransId="{6CC0A081-5E2F-4388-9F60-ACFD3FB83327}" sibTransId="{C49F62AB-6EF0-4371-A3B0-36991F965012}"/>
    <dgm:cxn modelId="{82A57D6F-E0B0-40F1-BE63-9274F54365C2}" type="presOf" srcId="{9DF23544-718B-41BC-8D97-7DFE0AC87CF6}" destId="{27F5B796-0472-43DE-AB39-5972491C7A3B}" srcOrd="0" destOrd="0" presId="urn:microsoft.com/office/officeart/2005/8/layout/lProcess2"/>
    <dgm:cxn modelId="{0F91AA52-19D3-4EFE-BF75-712B20C104F5}" srcId="{66EEF044-D2BA-4160-B214-F326FB4EB293}" destId="{60EAF6C4-0A50-4638-8403-CEEC003CDD2C}" srcOrd="1" destOrd="0" parTransId="{8852A1CE-5DB7-4DE1-870A-E6F0C88D2F22}" sibTransId="{0FC6254A-BEC9-45E2-807F-9895B072C665}"/>
    <dgm:cxn modelId="{84CEC572-477C-419F-994B-49E2831B8970}" srcId="{934BAE7B-0356-45F5-99BE-1B0E721D7C51}" destId="{9249E887-6002-471E-9890-CEAFDD09101B}" srcOrd="0" destOrd="0" parTransId="{6350B407-71D2-4FFE-8B8B-4896A4EBC5B4}" sibTransId="{45C77D0E-F4A7-45F0-B6C6-4C09F6B8D2D3}"/>
    <dgm:cxn modelId="{41BB0156-DCA5-46B8-82EE-2862598BF050}" srcId="{9DF23544-718B-41BC-8D97-7DFE0AC87CF6}" destId="{934BAE7B-0356-45F5-99BE-1B0E721D7C51}" srcOrd="3" destOrd="0" parTransId="{6554F8BC-CEB2-495B-AD60-CD808D1E58F2}" sibTransId="{93855F14-62FB-4768-B261-D2D3EE1B2729}"/>
    <dgm:cxn modelId="{604D6B57-AD68-4500-9139-DD1ACBC1E0EA}" type="presOf" srcId="{06C3DD35-3BAD-4A4C-91AE-E75B4A37420B}" destId="{AAC1490F-D60C-4276-AEE7-9F77F4887851}" srcOrd="0" destOrd="0" presId="urn:microsoft.com/office/officeart/2005/8/layout/lProcess2"/>
    <dgm:cxn modelId="{9ABD8E77-0585-4BCD-B68F-934A001BA397}" type="presOf" srcId="{9783C797-FCAE-49F5-8C8B-C23E72BEFE36}" destId="{989682DE-8B57-457A-B94E-6539DB9A9EE6}" srcOrd="0" destOrd="0" presId="urn:microsoft.com/office/officeart/2005/8/layout/lProcess2"/>
    <dgm:cxn modelId="{DEFEE979-382B-4790-909F-5010B3F66091}" srcId="{9DF23544-718B-41BC-8D97-7DFE0AC87CF6}" destId="{A2C9F5BD-29A9-4255-BEB6-671B358912C5}" srcOrd="2" destOrd="0" parTransId="{69BC14FA-F51C-49ED-B7B8-3599847D72DD}" sibTransId="{41FCD87B-3192-4407-B6C1-4001A5117B0B}"/>
    <dgm:cxn modelId="{B9ED928B-ABEC-4A11-9BCC-F58CD09A73CD}" type="presOf" srcId="{9FBD2491-E3C1-4AF7-B546-C83EA4B1DD52}" destId="{666322D7-C1EA-4723-BAD7-B4B65A45657B}" srcOrd="0" destOrd="0" presId="urn:microsoft.com/office/officeart/2005/8/layout/lProcess2"/>
    <dgm:cxn modelId="{DFD5A3A3-07BF-44CC-A4E0-545FDF5F48C2}" type="presOf" srcId="{9249E887-6002-471E-9890-CEAFDD09101B}" destId="{08C1FDEB-BD51-432F-8BD9-7166C00F73FD}" srcOrd="0" destOrd="0" presId="urn:microsoft.com/office/officeart/2005/8/layout/lProcess2"/>
    <dgm:cxn modelId="{117A43A9-0A34-4804-B70E-DC51DD80E3E1}" type="presOf" srcId="{DD05EA0E-8C24-49DC-AD6C-28B0EEBF8C3C}" destId="{DF20E5AF-9ADF-403B-BCE4-47CAD8F41017}" srcOrd="0" destOrd="0" presId="urn:microsoft.com/office/officeart/2005/8/layout/lProcess2"/>
    <dgm:cxn modelId="{886D5DAB-0AFB-49B8-AF62-8EEB13B35797}" srcId="{A2C9F5BD-29A9-4255-BEB6-671B358912C5}" destId="{F9598F08-7EED-43E7-A8A3-EAD975E063AA}" srcOrd="0" destOrd="0" parTransId="{794B50B1-2A97-431B-B139-A66FDDA3E049}" sibTransId="{ED0D80F4-BF79-4FA7-AA15-3A10EC9D876A}"/>
    <dgm:cxn modelId="{7929D0AD-0107-4A96-8173-044FE5591972}" type="presOf" srcId="{66EEF044-D2BA-4160-B214-F326FB4EB293}" destId="{F7435561-D0A4-42AA-8573-A8F7FA8B99CB}" srcOrd="1" destOrd="0" presId="urn:microsoft.com/office/officeart/2005/8/layout/lProcess2"/>
    <dgm:cxn modelId="{F82218B1-3045-458A-BCCF-A7982C40E4A1}" type="presOf" srcId="{EC538707-8E38-4B6E-941D-F7E2CC9D9FA1}" destId="{43920A6E-482F-449B-9C60-570E30704E26}" srcOrd="0" destOrd="0" presId="urn:microsoft.com/office/officeart/2005/8/layout/lProcess2"/>
    <dgm:cxn modelId="{BF8027B3-ECF3-41CA-9F02-21AF349917B9}" type="presOf" srcId="{934BAE7B-0356-45F5-99BE-1B0E721D7C51}" destId="{72CDC3DA-5E77-4681-A256-A832C78A9001}" srcOrd="0" destOrd="0" presId="urn:microsoft.com/office/officeart/2005/8/layout/lProcess2"/>
    <dgm:cxn modelId="{B043B6BE-8131-4883-BE1F-3434823D7064}" type="presOf" srcId="{F9598F08-7EED-43E7-A8A3-EAD975E063AA}" destId="{2F211CE6-4761-4E83-8F88-6855F4411106}" srcOrd="0" destOrd="0" presId="urn:microsoft.com/office/officeart/2005/8/layout/lProcess2"/>
    <dgm:cxn modelId="{1B7724C6-D672-4E44-9DFD-416F9645D8B9}" type="presOf" srcId="{2A1E5846-237B-4FD0-9F1F-E638545FBA88}" destId="{5EA5EFC3-38F1-4A5E-908B-42926CC4253B}" srcOrd="0" destOrd="0" presId="urn:microsoft.com/office/officeart/2005/8/layout/lProcess2"/>
    <dgm:cxn modelId="{C87368D6-EB00-45CF-AFAE-F70EDD4ABFE9}" type="presOf" srcId="{A2C9F5BD-29A9-4255-BEB6-671B358912C5}" destId="{F8FEFC46-8D5F-4D29-9EA8-71B534F621E1}" srcOrd="0" destOrd="0" presId="urn:microsoft.com/office/officeart/2005/8/layout/lProcess2"/>
    <dgm:cxn modelId="{5661FDE2-F7E9-4061-92AF-9A173BF36A85}" type="presOf" srcId="{934BAE7B-0356-45F5-99BE-1B0E721D7C51}" destId="{B1A3F2A5-278F-4C6D-BD18-3AB8982A1F3B}" srcOrd="1" destOrd="0" presId="urn:microsoft.com/office/officeart/2005/8/layout/lProcess2"/>
    <dgm:cxn modelId="{47010CE3-E1F0-4F88-B8EF-7ADBD82CD0EB}" srcId="{66EEF044-D2BA-4160-B214-F326FB4EB293}" destId="{51BB56AF-9253-416D-A84B-91113978FA9F}" srcOrd="0" destOrd="0" parTransId="{334C3945-FD04-4E07-ACC6-092836471C89}" sibTransId="{CD0A395C-CA44-42EB-9235-5177F79BC345}"/>
    <dgm:cxn modelId="{D42E52E3-3B41-491B-88E0-FEBB36DA065D}" type="presOf" srcId="{51BB56AF-9253-416D-A84B-91113978FA9F}" destId="{154B3DD3-E223-4E85-9BE1-88BDD1A7D9F0}" srcOrd="0" destOrd="0" presId="urn:microsoft.com/office/officeart/2005/8/layout/lProcess2"/>
    <dgm:cxn modelId="{5CF508EA-1521-4742-B187-995FB30E8D87}" type="presOf" srcId="{7F2840BC-E137-47F2-8224-BFB32F1F2D09}" destId="{4ECFCEB3-34DF-4A84-AC19-3EECCE10722F}" srcOrd="0" destOrd="0" presId="urn:microsoft.com/office/officeart/2005/8/layout/lProcess2"/>
    <dgm:cxn modelId="{1E52BAEA-91C9-47AE-9AD4-73928300841D}" srcId="{9FBD2491-E3C1-4AF7-B546-C83EA4B1DD52}" destId="{9783C797-FCAE-49F5-8C8B-C23E72BEFE36}" srcOrd="0" destOrd="0" parTransId="{D0A6587D-7FC6-4694-B8C0-D49636409297}" sibTransId="{73B4BE9E-9DBC-47D3-8C3D-A01B01232FB1}"/>
    <dgm:cxn modelId="{CA809D75-EBC7-4717-8029-480A4BACFDCD}" type="presParOf" srcId="{27F5B796-0472-43DE-AB39-5972491C7A3B}" destId="{F9A614F1-841A-447B-8CB0-0B571C562336}" srcOrd="0" destOrd="0" presId="urn:microsoft.com/office/officeart/2005/8/layout/lProcess2"/>
    <dgm:cxn modelId="{A294570C-4E6F-435C-943A-47C2C65510B2}" type="presParOf" srcId="{F9A614F1-841A-447B-8CB0-0B571C562336}" destId="{666322D7-C1EA-4723-BAD7-B4B65A45657B}" srcOrd="0" destOrd="0" presId="urn:microsoft.com/office/officeart/2005/8/layout/lProcess2"/>
    <dgm:cxn modelId="{76C102A2-4E6E-4209-A1EF-D0DC2F027CD4}" type="presParOf" srcId="{F9A614F1-841A-447B-8CB0-0B571C562336}" destId="{684FAAED-7AF1-4459-9034-6058F36C9A65}" srcOrd="1" destOrd="0" presId="urn:microsoft.com/office/officeart/2005/8/layout/lProcess2"/>
    <dgm:cxn modelId="{51448057-251F-437E-AEDD-A96F6EBD41D8}" type="presParOf" srcId="{F9A614F1-841A-447B-8CB0-0B571C562336}" destId="{B5419F80-EDEC-45C4-8DAF-611B0A60DDB8}" srcOrd="2" destOrd="0" presId="urn:microsoft.com/office/officeart/2005/8/layout/lProcess2"/>
    <dgm:cxn modelId="{5041DFB7-96D3-4B24-8705-96794A40ADF6}" type="presParOf" srcId="{B5419F80-EDEC-45C4-8DAF-611B0A60DDB8}" destId="{803F9654-85E3-479D-91C2-1283DF6D6CA3}" srcOrd="0" destOrd="0" presId="urn:microsoft.com/office/officeart/2005/8/layout/lProcess2"/>
    <dgm:cxn modelId="{2257E34A-2ECC-4FC3-9866-FBB322A98B02}" type="presParOf" srcId="{803F9654-85E3-479D-91C2-1283DF6D6CA3}" destId="{989682DE-8B57-457A-B94E-6539DB9A9EE6}" srcOrd="0" destOrd="0" presId="urn:microsoft.com/office/officeart/2005/8/layout/lProcess2"/>
    <dgm:cxn modelId="{76FD9103-FDFF-4F19-93F3-595F8CB38277}" type="presParOf" srcId="{803F9654-85E3-479D-91C2-1283DF6D6CA3}" destId="{3A64FE01-E220-4409-8C2B-1B308438E934}" srcOrd="1" destOrd="0" presId="urn:microsoft.com/office/officeart/2005/8/layout/lProcess2"/>
    <dgm:cxn modelId="{47C3EB44-4382-488E-BE38-E3F78E6CA7AF}" type="presParOf" srcId="{803F9654-85E3-479D-91C2-1283DF6D6CA3}" destId="{3C208822-ADD5-4063-BBB1-CFF212DF51E3}" srcOrd="2" destOrd="0" presId="urn:microsoft.com/office/officeart/2005/8/layout/lProcess2"/>
    <dgm:cxn modelId="{7E21E56D-9DB5-41D1-B09F-AE7440DA5A23}" type="presParOf" srcId="{27F5B796-0472-43DE-AB39-5972491C7A3B}" destId="{B31B7C55-DDE9-401F-9DFA-9E54F384335D}" srcOrd="1" destOrd="0" presId="urn:microsoft.com/office/officeart/2005/8/layout/lProcess2"/>
    <dgm:cxn modelId="{CAF8C2A1-AFA4-46B9-AF16-3610C175FE79}" type="presParOf" srcId="{27F5B796-0472-43DE-AB39-5972491C7A3B}" destId="{040F83F2-B549-4A5D-8669-0D4D020FAC19}" srcOrd="2" destOrd="0" presId="urn:microsoft.com/office/officeart/2005/8/layout/lProcess2"/>
    <dgm:cxn modelId="{B943E81B-F5E7-4907-AD24-2ADEAC7386DC}" type="presParOf" srcId="{040F83F2-B549-4A5D-8669-0D4D020FAC19}" destId="{AAC1490F-D60C-4276-AEE7-9F77F4887851}" srcOrd="0" destOrd="0" presId="urn:microsoft.com/office/officeart/2005/8/layout/lProcess2"/>
    <dgm:cxn modelId="{64F0816C-2E9D-4ECE-BC8A-7B8BD14D87AF}" type="presParOf" srcId="{040F83F2-B549-4A5D-8669-0D4D020FAC19}" destId="{EBB76F74-31B1-48D1-884A-665FE611964A}" srcOrd="1" destOrd="0" presId="urn:microsoft.com/office/officeart/2005/8/layout/lProcess2"/>
    <dgm:cxn modelId="{6A922113-B09D-4879-91B0-911B154DE41C}" type="presParOf" srcId="{040F83F2-B549-4A5D-8669-0D4D020FAC19}" destId="{CBB927BF-B1B5-46FF-AB51-F9E4F298F754}" srcOrd="2" destOrd="0" presId="urn:microsoft.com/office/officeart/2005/8/layout/lProcess2"/>
    <dgm:cxn modelId="{C53F75AE-8CE6-4968-8315-EBB7181EE69A}" type="presParOf" srcId="{CBB927BF-B1B5-46FF-AB51-F9E4F298F754}" destId="{1BE7895D-F140-4CE4-8CFE-B2C0DD6DACFC}" srcOrd="0" destOrd="0" presId="urn:microsoft.com/office/officeart/2005/8/layout/lProcess2"/>
    <dgm:cxn modelId="{A504FECA-75AC-4708-A54B-B2F0336FFCED}" type="presParOf" srcId="{1BE7895D-F140-4CE4-8CFE-B2C0DD6DACFC}" destId="{5EA5EFC3-38F1-4A5E-908B-42926CC4253B}" srcOrd="0" destOrd="0" presId="urn:microsoft.com/office/officeart/2005/8/layout/lProcess2"/>
    <dgm:cxn modelId="{667B2A80-EF02-4828-B58D-B7C6388AFBBE}" type="presParOf" srcId="{1BE7895D-F140-4CE4-8CFE-B2C0DD6DACFC}" destId="{4E16D636-7612-4DF8-A33A-5AD385BACBFB}" srcOrd="1" destOrd="0" presId="urn:microsoft.com/office/officeart/2005/8/layout/lProcess2"/>
    <dgm:cxn modelId="{5B77F70A-65D6-4B33-9F21-AF329D4496CD}" type="presParOf" srcId="{1BE7895D-F140-4CE4-8CFE-B2C0DD6DACFC}" destId="{4ECFCEB3-34DF-4A84-AC19-3EECCE10722F}" srcOrd="2" destOrd="0" presId="urn:microsoft.com/office/officeart/2005/8/layout/lProcess2"/>
    <dgm:cxn modelId="{C196368D-3197-4C83-9ACE-2BB9F5D5694E}" type="presParOf" srcId="{27F5B796-0472-43DE-AB39-5972491C7A3B}" destId="{728167B8-6A7C-4BD0-954B-2EE779C2FCF7}" srcOrd="3" destOrd="0" presId="urn:microsoft.com/office/officeart/2005/8/layout/lProcess2"/>
    <dgm:cxn modelId="{3D0B5F1A-7E71-41DD-9F1A-473942D2B807}" type="presParOf" srcId="{27F5B796-0472-43DE-AB39-5972491C7A3B}" destId="{4411AE7C-2878-4EA2-8BE6-7DA41E65A70C}" srcOrd="4" destOrd="0" presId="urn:microsoft.com/office/officeart/2005/8/layout/lProcess2"/>
    <dgm:cxn modelId="{F6ACEA29-2B4F-4467-8BD2-F982712A9BA9}" type="presParOf" srcId="{4411AE7C-2878-4EA2-8BE6-7DA41E65A70C}" destId="{F8FEFC46-8D5F-4D29-9EA8-71B534F621E1}" srcOrd="0" destOrd="0" presId="urn:microsoft.com/office/officeart/2005/8/layout/lProcess2"/>
    <dgm:cxn modelId="{972F5049-0E74-4C08-95DB-D9E8747D52E3}" type="presParOf" srcId="{4411AE7C-2878-4EA2-8BE6-7DA41E65A70C}" destId="{A56AC06C-80CD-465E-83EE-1BFB6C280BF8}" srcOrd="1" destOrd="0" presId="urn:microsoft.com/office/officeart/2005/8/layout/lProcess2"/>
    <dgm:cxn modelId="{24694536-C4A4-4FB1-9386-410824D57BE2}" type="presParOf" srcId="{4411AE7C-2878-4EA2-8BE6-7DA41E65A70C}" destId="{3C539057-2194-4D84-A9C6-B79C5A542B96}" srcOrd="2" destOrd="0" presId="urn:microsoft.com/office/officeart/2005/8/layout/lProcess2"/>
    <dgm:cxn modelId="{2263114D-9D3A-40D5-A8EC-86C97C8FBA6A}" type="presParOf" srcId="{3C539057-2194-4D84-A9C6-B79C5A542B96}" destId="{D08D1048-440C-4C9E-B76A-C602D644A1D5}" srcOrd="0" destOrd="0" presId="urn:microsoft.com/office/officeart/2005/8/layout/lProcess2"/>
    <dgm:cxn modelId="{1200FCCD-EACE-4347-AD4B-ACEA15B317DD}" type="presParOf" srcId="{D08D1048-440C-4C9E-B76A-C602D644A1D5}" destId="{2F211CE6-4761-4E83-8F88-6855F4411106}" srcOrd="0" destOrd="0" presId="urn:microsoft.com/office/officeart/2005/8/layout/lProcess2"/>
    <dgm:cxn modelId="{669C3BB9-762A-4B90-89BF-FC9E0179EE6E}" type="presParOf" srcId="{D08D1048-440C-4C9E-B76A-C602D644A1D5}" destId="{92066BCF-0A58-425A-A6F8-0543018ED819}" srcOrd="1" destOrd="0" presId="urn:microsoft.com/office/officeart/2005/8/layout/lProcess2"/>
    <dgm:cxn modelId="{5A194AB8-29D3-438E-BAD7-0C7236DEBCD7}" type="presParOf" srcId="{D08D1048-440C-4C9E-B76A-C602D644A1D5}" destId="{43920A6E-482F-449B-9C60-570E30704E26}" srcOrd="2" destOrd="0" presId="urn:microsoft.com/office/officeart/2005/8/layout/lProcess2"/>
    <dgm:cxn modelId="{453FCB27-1047-40FE-999D-E030929E50BE}" type="presParOf" srcId="{27F5B796-0472-43DE-AB39-5972491C7A3B}" destId="{378AD9F4-A8D1-4D84-BE9B-1AAE6359A5D2}" srcOrd="5" destOrd="0" presId="urn:microsoft.com/office/officeart/2005/8/layout/lProcess2"/>
    <dgm:cxn modelId="{3E70BFD4-6A73-4C3B-9F7B-5BB943F45D69}" type="presParOf" srcId="{27F5B796-0472-43DE-AB39-5972491C7A3B}" destId="{A11E4DFA-3151-46A4-98DB-DC14072766D7}" srcOrd="6" destOrd="0" presId="urn:microsoft.com/office/officeart/2005/8/layout/lProcess2"/>
    <dgm:cxn modelId="{503343FE-87FE-4D60-B8D0-C276A9FA6654}" type="presParOf" srcId="{A11E4DFA-3151-46A4-98DB-DC14072766D7}" destId="{72CDC3DA-5E77-4681-A256-A832C78A9001}" srcOrd="0" destOrd="0" presId="urn:microsoft.com/office/officeart/2005/8/layout/lProcess2"/>
    <dgm:cxn modelId="{226F2193-67C7-4A53-86FC-E43DB5CFE4DD}" type="presParOf" srcId="{A11E4DFA-3151-46A4-98DB-DC14072766D7}" destId="{B1A3F2A5-278F-4C6D-BD18-3AB8982A1F3B}" srcOrd="1" destOrd="0" presId="urn:microsoft.com/office/officeart/2005/8/layout/lProcess2"/>
    <dgm:cxn modelId="{0AC0993A-2D41-4EE3-AFB4-331473FCBEC1}" type="presParOf" srcId="{A11E4DFA-3151-46A4-98DB-DC14072766D7}" destId="{224270F4-438B-47B0-8618-1B45D8165481}" srcOrd="2" destOrd="0" presId="urn:microsoft.com/office/officeart/2005/8/layout/lProcess2"/>
    <dgm:cxn modelId="{19F4688D-4CA0-42DC-AD9E-5B63EC68299C}" type="presParOf" srcId="{224270F4-438B-47B0-8618-1B45D8165481}" destId="{4B9E3A63-CD5B-405B-9D20-BBA9F7C589A5}" srcOrd="0" destOrd="0" presId="urn:microsoft.com/office/officeart/2005/8/layout/lProcess2"/>
    <dgm:cxn modelId="{27387485-BC13-497B-B092-95F829C6221A}" type="presParOf" srcId="{4B9E3A63-CD5B-405B-9D20-BBA9F7C589A5}" destId="{08C1FDEB-BD51-432F-8BD9-7166C00F73FD}" srcOrd="0" destOrd="0" presId="urn:microsoft.com/office/officeart/2005/8/layout/lProcess2"/>
    <dgm:cxn modelId="{8D70CEF6-10B2-442B-A97D-F3EB0AF530EB}" type="presParOf" srcId="{4B9E3A63-CD5B-405B-9D20-BBA9F7C589A5}" destId="{8CF5EEBF-4CB9-4DC7-8BC9-4E3D583A028D}" srcOrd="1" destOrd="0" presId="urn:microsoft.com/office/officeart/2005/8/layout/lProcess2"/>
    <dgm:cxn modelId="{2D4219BE-ECBA-4448-8C32-9D1693FC0CAD}" type="presParOf" srcId="{4B9E3A63-CD5B-405B-9D20-BBA9F7C589A5}" destId="{DF20E5AF-9ADF-403B-BCE4-47CAD8F41017}" srcOrd="2" destOrd="0" presId="urn:microsoft.com/office/officeart/2005/8/layout/lProcess2"/>
    <dgm:cxn modelId="{3DA019F9-62C5-4E62-96F4-E269F83256CC}" type="presParOf" srcId="{27F5B796-0472-43DE-AB39-5972491C7A3B}" destId="{1856D499-35C1-4094-A06A-810285304CDA}" srcOrd="7" destOrd="0" presId="urn:microsoft.com/office/officeart/2005/8/layout/lProcess2"/>
    <dgm:cxn modelId="{BFCEBFB6-3A81-4667-8FD6-CEAE8F94927B}" type="presParOf" srcId="{27F5B796-0472-43DE-AB39-5972491C7A3B}" destId="{9E4C2A2B-6E2F-4447-8359-2C708413A8A0}" srcOrd="8" destOrd="0" presId="urn:microsoft.com/office/officeart/2005/8/layout/lProcess2"/>
    <dgm:cxn modelId="{A53AC9B9-A5F5-45E8-BC84-627E18170211}" type="presParOf" srcId="{9E4C2A2B-6E2F-4447-8359-2C708413A8A0}" destId="{673C77C2-F9A9-4CF5-A0A4-FECC3E48CD6D}" srcOrd="0" destOrd="0" presId="urn:microsoft.com/office/officeart/2005/8/layout/lProcess2"/>
    <dgm:cxn modelId="{8DC51229-5800-4A4A-92EC-ADFA469873EE}" type="presParOf" srcId="{9E4C2A2B-6E2F-4447-8359-2C708413A8A0}" destId="{F7435561-D0A4-42AA-8573-A8F7FA8B99CB}" srcOrd="1" destOrd="0" presId="urn:microsoft.com/office/officeart/2005/8/layout/lProcess2"/>
    <dgm:cxn modelId="{98BCC78C-3248-4050-BD2C-6A4BD0958C2F}" type="presParOf" srcId="{9E4C2A2B-6E2F-4447-8359-2C708413A8A0}" destId="{16BA6BB9-EABC-4F91-8FF1-0EE2708A598A}" srcOrd="2" destOrd="0" presId="urn:microsoft.com/office/officeart/2005/8/layout/lProcess2"/>
    <dgm:cxn modelId="{FE7C9687-32EC-4FF1-B91D-8AEF2ACE8E95}" type="presParOf" srcId="{16BA6BB9-EABC-4F91-8FF1-0EE2708A598A}" destId="{E6105FE1-B216-4427-8FDD-A0DF0256C3F4}" srcOrd="0" destOrd="0" presId="urn:microsoft.com/office/officeart/2005/8/layout/lProcess2"/>
    <dgm:cxn modelId="{07123941-9027-4DB9-8D7F-226F2EA7053E}" type="presParOf" srcId="{E6105FE1-B216-4427-8FDD-A0DF0256C3F4}" destId="{154B3DD3-E223-4E85-9BE1-88BDD1A7D9F0}" srcOrd="0" destOrd="0" presId="urn:microsoft.com/office/officeart/2005/8/layout/lProcess2"/>
    <dgm:cxn modelId="{0047E465-E307-4B98-9069-6EA49F91405F}" type="presParOf" srcId="{E6105FE1-B216-4427-8FDD-A0DF0256C3F4}" destId="{30C04337-C477-4630-8A14-123A915F49BA}" srcOrd="1" destOrd="0" presId="urn:microsoft.com/office/officeart/2005/8/layout/lProcess2"/>
    <dgm:cxn modelId="{4D0D6A9E-051A-4ED9-8A49-233A6E9FD487}" type="presParOf" srcId="{E6105FE1-B216-4427-8FDD-A0DF0256C3F4}" destId="{7A74D07B-BEA8-4BA3-B0F1-170C3B90B16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A0F76-E400-4710-9483-373B7AC17DE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CH"/>
        </a:p>
      </dgm:t>
    </dgm:pt>
    <dgm:pt modelId="{8F22B2B5-5B30-45D4-BE5C-C24674141FC4}">
      <dgm:prSet phldrT="[Texte]"/>
      <dgm:spPr>
        <a:solidFill>
          <a:schemeClr val="accent2">
            <a:lumMod val="75000"/>
          </a:schemeClr>
        </a:solidFill>
      </dgm:spPr>
      <dgm:t>
        <a:bodyPr/>
        <a:lstStyle/>
        <a:p>
          <a:r>
            <a:rPr lang="fr-CH" dirty="0"/>
            <a:t>« Des siècles avant la venue </a:t>
          </a:r>
          <a:br>
            <a:rPr lang="fr-CH" dirty="0"/>
          </a:br>
          <a:r>
            <a:rPr lang="fr-CH" dirty="0"/>
            <a:t>du Messie, </a:t>
          </a:r>
          <a:br>
            <a:rPr lang="fr-CH" dirty="0"/>
          </a:br>
          <a:r>
            <a:rPr lang="fr-CH" dirty="0"/>
            <a:t>Moïse l’appelait…</a:t>
          </a:r>
        </a:p>
      </dgm:t>
    </dgm:pt>
    <dgm:pt modelId="{2AF4D2C7-9D57-4C8C-8E84-EFA36756F149}" type="parTrans" cxnId="{0B775FCC-C21D-440C-AA08-8B3EBFB7EBAB}">
      <dgm:prSet/>
      <dgm:spPr/>
      <dgm:t>
        <a:bodyPr/>
        <a:lstStyle/>
        <a:p>
          <a:endParaRPr lang="fr-CH"/>
        </a:p>
      </dgm:t>
    </dgm:pt>
    <dgm:pt modelId="{324482BF-4C54-4724-A909-1140D47A6FFB}" type="sibTrans" cxnId="{0B775FCC-C21D-440C-AA08-8B3EBFB7EBAB}">
      <dgm:prSet/>
      <dgm:spPr/>
      <dgm:t>
        <a:bodyPr/>
        <a:lstStyle/>
        <a:p>
          <a:endParaRPr lang="fr-CH"/>
        </a:p>
      </dgm:t>
    </dgm:pt>
    <dgm:pt modelId="{C5FA6DCF-CDFD-40E3-81DD-E408F03DC349}">
      <dgm:prSet phldrT="[Texte]" custT="1"/>
      <dgm:spPr>
        <a:solidFill>
          <a:srgbClr val="00FF99">
            <a:alpha val="89804"/>
          </a:srgbClr>
        </a:solidFill>
      </dgm:spPr>
      <dgm:t>
        <a:bodyPr/>
        <a:lstStyle/>
        <a:p>
          <a:pPr algn="ctr">
            <a:buNone/>
          </a:pPr>
          <a:r>
            <a:rPr lang="fr-CH" sz="2800" dirty="0">
              <a:effectLst>
                <a:outerShdw blurRad="38100" dist="38100" dir="2700000" algn="tl">
                  <a:srgbClr val="000000">
                    <a:alpha val="43137"/>
                  </a:srgbClr>
                </a:outerShdw>
              </a:effectLst>
            </a:rPr>
            <a:t>« le rocher du salut » </a:t>
          </a:r>
        </a:p>
      </dgm:t>
    </dgm:pt>
    <dgm:pt modelId="{F810BDBE-2A23-4D5A-A525-ABAA605CD523}" type="parTrans" cxnId="{1C5A08CC-1418-4AC9-B0BD-2BCD98BA4EFB}">
      <dgm:prSet/>
      <dgm:spPr/>
      <dgm:t>
        <a:bodyPr/>
        <a:lstStyle/>
        <a:p>
          <a:endParaRPr lang="fr-CH"/>
        </a:p>
      </dgm:t>
    </dgm:pt>
    <dgm:pt modelId="{45CEB638-3ACC-414E-9920-8F79C4EA1099}" type="sibTrans" cxnId="{1C5A08CC-1418-4AC9-B0BD-2BCD98BA4EFB}">
      <dgm:prSet/>
      <dgm:spPr/>
      <dgm:t>
        <a:bodyPr/>
        <a:lstStyle/>
        <a:p>
          <a:endParaRPr lang="fr-CH"/>
        </a:p>
      </dgm:t>
    </dgm:pt>
    <dgm:pt modelId="{880A753F-8EBF-4E26-A363-DACA38C4B179}">
      <dgm:prSet phldrT="[Texte]" custT="1"/>
      <dgm:spPr>
        <a:solidFill>
          <a:srgbClr val="00FF99">
            <a:alpha val="89804"/>
          </a:srgbClr>
        </a:solidFill>
      </dgm:spPr>
      <dgm:t>
        <a:bodyPr/>
        <a:lstStyle/>
        <a:p>
          <a:pPr algn="ctr">
            <a:buNone/>
          </a:pPr>
          <a:r>
            <a:rPr lang="fr-CH" sz="2000" dirty="0"/>
            <a:t>Deutéronome 32.15</a:t>
          </a:r>
        </a:p>
      </dgm:t>
    </dgm:pt>
    <dgm:pt modelId="{C0F451C4-559D-4231-8B9C-9FAAF62DE144}" type="parTrans" cxnId="{1230C84A-2E5F-4AA7-A8D3-D341DACBD331}">
      <dgm:prSet/>
      <dgm:spPr/>
      <dgm:t>
        <a:bodyPr/>
        <a:lstStyle/>
        <a:p>
          <a:endParaRPr lang="fr-CH"/>
        </a:p>
      </dgm:t>
    </dgm:pt>
    <dgm:pt modelId="{8C4BC1D2-AF9B-4063-8721-205B883027C6}" type="sibTrans" cxnId="{1230C84A-2E5F-4AA7-A8D3-D341DACBD331}">
      <dgm:prSet/>
      <dgm:spPr/>
      <dgm:t>
        <a:bodyPr/>
        <a:lstStyle/>
        <a:p>
          <a:endParaRPr lang="fr-CH"/>
        </a:p>
      </dgm:t>
    </dgm:pt>
    <dgm:pt modelId="{38E70347-7C7E-4DD7-A442-34C59212A678}">
      <dgm:prSet phldrT="[Texte]"/>
      <dgm:spPr>
        <a:solidFill>
          <a:srgbClr val="2A4C7E"/>
        </a:solidFill>
      </dgm:spPr>
      <dgm:t>
        <a:bodyPr/>
        <a:lstStyle/>
        <a:p>
          <a:r>
            <a:rPr lang="fr-CH" dirty="0"/>
            <a:t>Esaïe l’appelle…</a:t>
          </a:r>
        </a:p>
      </dgm:t>
    </dgm:pt>
    <dgm:pt modelId="{332FA2EA-9BF0-4AE8-A87F-6EF7A458D79D}" type="parTrans" cxnId="{13AFDC90-E76B-4A5F-B131-96CD9B2C3061}">
      <dgm:prSet/>
      <dgm:spPr/>
      <dgm:t>
        <a:bodyPr/>
        <a:lstStyle/>
        <a:p>
          <a:endParaRPr lang="fr-CH"/>
        </a:p>
      </dgm:t>
    </dgm:pt>
    <dgm:pt modelId="{4D9DA69F-6AB6-4FA4-9366-730B32B3C81C}" type="sibTrans" cxnId="{13AFDC90-E76B-4A5F-B131-96CD9B2C3061}">
      <dgm:prSet/>
      <dgm:spPr/>
      <dgm:t>
        <a:bodyPr/>
        <a:lstStyle/>
        <a:p>
          <a:endParaRPr lang="fr-CH"/>
        </a:p>
      </dgm:t>
    </dgm:pt>
    <dgm:pt modelId="{80887F13-5E0B-4E7C-9D1F-4721E4243CA0}">
      <dgm:prSet phldrT="[Texte]" custT="1"/>
      <dgm:spPr>
        <a:solidFill>
          <a:srgbClr val="00FF99">
            <a:alpha val="90000"/>
          </a:srgbClr>
        </a:solidFill>
      </dgm:spPr>
      <dgm:t>
        <a:bodyPr/>
        <a:lstStyle/>
        <a:p>
          <a:pPr algn="ctr">
            <a:buNone/>
          </a:pPr>
          <a:r>
            <a:rPr lang="fr-CH" sz="2400" dirty="0">
              <a:effectLst>
                <a:outerShdw blurRad="38100" dist="38100" dir="2700000" algn="tl">
                  <a:srgbClr val="000000">
                    <a:alpha val="43137"/>
                  </a:srgbClr>
                </a:outerShdw>
              </a:effectLst>
            </a:rPr>
            <a:t>« le rocher des siècles », </a:t>
          </a:r>
          <a:br>
            <a:rPr lang="fr-CH" sz="2400" dirty="0">
              <a:effectLst>
                <a:outerShdw blurRad="38100" dist="38100" dir="2700000" algn="tl">
                  <a:srgbClr val="000000">
                    <a:alpha val="43137"/>
                  </a:srgbClr>
                </a:outerShdw>
              </a:effectLst>
            </a:rPr>
          </a:br>
          <a:r>
            <a:rPr lang="fr-CH" sz="2400" dirty="0">
              <a:effectLst>
                <a:outerShdw blurRad="38100" dist="38100" dir="2700000" algn="tl">
                  <a:srgbClr val="000000">
                    <a:alpha val="43137"/>
                  </a:srgbClr>
                </a:outerShdw>
              </a:effectLst>
            </a:rPr>
            <a:t>« l’ombre d’un grand rocher dans </a:t>
          </a:r>
          <a:br>
            <a:rPr lang="fr-CH" sz="2400" dirty="0">
              <a:effectLst>
                <a:outerShdw blurRad="38100" dist="38100" dir="2700000" algn="tl">
                  <a:srgbClr val="000000">
                    <a:alpha val="43137"/>
                  </a:srgbClr>
                </a:outerShdw>
              </a:effectLst>
            </a:rPr>
          </a:br>
          <a:r>
            <a:rPr lang="fr-CH" sz="2400" dirty="0">
              <a:effectLst>
                <a:outerShdw blurRad="38100" dist="38100" dir="2700000" algn="tl">
                  <a:srgbClr val="000000">
                    <a:alpha val="43137"/>
                  </a:srgbClr>
                </a:outerShdw>
              </a:effectLst>
            </a:rPr>
            <a:t>un pays désolé »</a:t>
          </a:r>
        </a:p>
      </dgm:t>
    </dgm:pt>
    <dgm:pt modelId="{E27CED19-40A1-4B25-B9E6-E2C45CE943E4}" type="parTrans" cxnId="{4A11A7D9-8C83-496B-B1A0-9539BB6B7034}">
      <dgm:prSet/>
      <dgm:spPr/>
      <dgm:t>
        <a:bodyPr/>
        <a:lstStyle/>
        <a:p>
          <a:endParaRPr lang="fr-CH"/>
        </a:p>
      </dgm:t>
    </dgm:pt>
    <dgm:pt modelId="{66FDCDF6-0D6B-4CD8-BF44-3A847A288149}" type="sibTrans" cxnId="{4A11A7D9-8C83-496B-B1A0-9539BB6B7034}">
      <dgm:prSet/>
      <dgm:spPr/>
      <dgm:t>
        <a:bodyPr/>
        <a:lstStyle/>
        <a:p>
          <a:endParaRPr lang="fr-CH"/>
        </a:p>
      </dgm:t>
    </dgm:pt>
    <dgm:pt modelId="{3742B771-2092-4512-AE41-6C20C5C7F456}">
      <dgm:prSet phldrT="[Texte]"/>
      <dgm:spPr>
        <a:solidFill>
          <a:srgbClr val="00FF99">
            <a:alpha val="90000"/>
          </a:srgbClr>
        </a:solidFill>
      </dgm:spPr>
      <dgm:t>
        <a:bodyPr/>
        <a:lstStyle/>
        <a:p>
          <a:pPr algn="ctr">
            <a:buNone/>
          </a:pPr>
          <a:r>
            <a:rPr lang="fr-CH" sz="2100" dirty="0"/>
            <a:t>(Ésaïe 26.4 ; 32.2). </a:t>
          </a:r>
        </a:p>
      </dgm:t>
    </dgm:pt>
    <dgm:pt modelId="{D9EA78DC-FB65-4778-8288-AA0CE1EBBB15}" type="parTrans" cxnId="{15368F8D-4986-4700-8B02-468A18D58FE6}">
      <dgm:prSet/>
      <dgm:spPr/>
      <dgm:t>
        <a:bodyPr/>
        <a:lstStyle/>
        <a:p>
          <a:endParaRPr lang="fr-CH"/>
        </a:p>
      </dgm:t>
    </dgm:pt>
    <dgm:pt modelId="{FCFD4CEA-D0AF-4101-B8A2-F3A6DFFAD640}" type="sibTrans" cxnId="{15368F8D-4986-4700-8B02-468A18D58FE6}">
      <dgm:prSet/>
      <dgm:spPr/>
      <dgm:t>
        <a:bodyPr/>
        <a:lstStyle/>
        <a:p>
          <a:endParaRPr lang="fr-CH"/>
        </a:p>
      </dgm:t>
    </dgm:pt>
    <dgm:pt modelId="{D29AB1F0-33E4-4308-ADF5-A48FFDEF8641}">
      <dgm:prSet phldrT="[Texte]" custT="1"/>
      <dgm:spPr>
        <a:solidFill>
          <a:srgbClr val="00FF99">
            <a:alpha val="89804"/>
          </a:srgbClr>
        </a:solidFill>
      </dgm:spPr>
      <dgm:t>
        <a:bodyPr/>
        <a:lstStyle/>
        <a:p>
          <a:pPr algn="ctr">
            <a:buNone/>
          </a:pPr>
          <a:endParaRPr lang="fr-CH" sz="2800" dirty="0"/>
        </a:p>
      </dgm:t>
    </dgm:pt>
    <dgm:pt modelId="{DD7C91C4-35D9-4C43-8EA7-71EAD847E64D}" type="parTrans" cxnId="{8C8D7E6B-F086-48E3-9A95-2074A9688858}">
      <dgm:prSet/>
      <dgm:spPr/>
      <dgm:t>
        <a:bodyPr/>
        <a:lstStyle/>
        <a:p>
          <a:endParaRPr lang="fr-CH"/>
        </a:p>
      </dgm:t>
    </dgm:pt>
    <dgm:pt modelId="{A7C3EA06-5CAB-4EEE-A3CC-838DA00D2E0E}" type="sibTrans" cxnId="{8C8D7E6B-F086-48E3-9A95-2074A9688858}">
      <dgm:prSet/>
      <dgm:spPr/>
      <dgm:t>
        <a:bodyPr/>
        <a:lstStyle/>
        <a:p>
          <a:endParaRPr lang="fr-CH"/>
        </a:p>
      </dgm:t>
    </dgm:pt>
    <dgm:pt modelId="{E1772EF3-FA94-4AB7-8287-B2B62F7B60C5}" type="pres">
      <dgm:prSet presAssocID="{5B0A0F76-E400-4710-9483-373B7AC17DE7}" presName="Name0" presStyleCnt="0">
        <dgm:presLayoutVars>
          <dgm:dir/>
          <dgm:animLvl val="lvl"/>
          <dgm:resizeHandles/>
        </dgm:presLayoutVars>
      </dgm:prSet>
      <dgm:spPr/>
    </dgm:pt>
    <dgm:pt modelId="{EB15CDF5-1B0B-45AF-AE20-CA658E961602}" type="pres">
      <dgm:prSet presAssocID="{8F22B2B5-5B30-45D4-BE5C-C24674141FC4}" presName="linNode" presStyleCnt="0"/>
      <dgm:spPr/>
    </dgm:pt>
    <dgm:pt modelId="{DF145CF6-4AF2-4A4C-A213-CA057BBBD047}" type="pres">
      <dgm:prSet presAssocID="{8F22B2B5-5B30-45D4-BE5C-C24674141FC4}" presName="parentShp" presStyleLbl="node1" presStyleIdx="0" presStyleCnt="2">
        <dgm:presLayoutVars>
          <dgm:bulletEnabled val="1"/>
        </dgm:presLayoutVars>
      </dgm:prSet>
      <dgm:spPr/>
    </dgm:pt>
    <dgm:pt modelId="{2A069FCF-6D04-4084-BD15-1B3564AC99DC}" type="pres">
      <dgm:prSet presAssocID="{8F22B2B5-5B30-45D4-BE5C-C24674141FC4}" presName="childShp" presStyleLbl="bgAccFollowNode1" presStyleIdx="0" presStyleCnt="2" custLinFactNeighborX="1524" custLinFactNeighborY="-136">
        <dgm:presLayoutVars>
          <dgm:bulletEnabled val="1"/>
        </dgm:presLayoutVars>
      </dgm:prSet>
      <dgm:spPr/>
    </dgm:pt>
    <dgm:pt modelId="{95A791CF-EBAB-4D98-B221-8BD8E9F42DAF}" type="pres">
      <dgm:prSet presAssocID="{324482BF-4C54-4724-A909-1140D47A6FFB}" presName="spacing" presStyleCnt="0"/>
      <dgm:spPr/>
    </dgm:pt>
    <dgm:pt modelId="{BD8A5EE8-DB64-46E2-B6E5-7DD248258C65}" type="pres">
      <dgm:prSet presAssocID="{38E70347-7C7E-4DD7-A442-34C59212A678}" presName="linNode" presStyleCnt="0"/>
      <dgm:spPr/>
    </dgm:pt>
    <dgm:pt modelId="{2319F9CE-A360-4C4A-8C0C-122AD8249310}" type="pres">
      <dgm:prSet presAssocID="{38E70347-7C7E-4DD7-A442-34C59212A678}" presName="parentShp" presStyleLbl="node1" presStyleIdx="1" presStyleCnt="2">
        <dgm:presLayoutVars>
          <dgm:bulletEnabled val="1"/>
        </dgm:presLayoutVars>
      </dgm:prSet>
      <dgm:spPr/>
    </dgm:pt>
    <dgm:pt modelId="{1EB40E1E-FEBF-4D2D-8E9A-9FE0BCD3396A}" type="pres">
      <dgm:prSet presAssocID="{38E70347-7C7E-4DD7-A442-34C59212A678}" presName="childShp" presStyleLbl="bgAccFollowNode1" presStyleIdx="1" presStyleCnt="2">
        <dgm:presLayoutVars>
          <dgm:bulletEnabled val="1"/>
        </dgm:presLayoutVars>
      </dgm:prSet>
      <dgm:spPr/>
    </dgm:pt>
  </dgm:ptLst>
  <dgm:cxnLst>
    <dgm:cxn modelId="{F1CC5362-B90E-45C5-A72E-2E41213E089D}" type="presOf" srcId="{8F22B2B5-5B30-45D4-BE5C-C24674141FC4}" destId="{DF145CF6-4AF2-4A4C-A213-CA057BBBD047}" srcOrd="0" destOrd="0" presId="urn:microsoft.com/office/officeart/2005/8/layout/vList6"/>
    <dgm:cxn modelId="{1230C84A-2E5F-4AA7-A8D3-D341DACBD331}" srcId="{8F22B2B5-5B30-45D4-BE5C-C24674141FC4}" destId="{880A753F-8EBF-4E26-A363-DACA38C4B179}" srcOrd="2" destOrd="0" parTransId="{C0F451C4-559D-4231-8B9C-9FAAF62DE144}" sibTransId="{8C4BC1D2-AF9B-4063-8721-205B883027C6}"/>
    <dgm:cxn modelId="{8C8D7E6B-F086-48E3-9A95-2074A9688858}" srcId="{8F22B2B5-5B30-45D4-BE5C-C24674141FC4}" destId="{D29AB1F0-33E4-4308-ADF5-A48FFDEF8641}" srcOrd="0" destOrd="0" parTransId="{DD7C91C4-35D9-4C43-8EA7-71EAD847E64D}" sibTransId="{A7C3EA06-5CAB-4EEE-A3CC-838DA00D2E0E}"/>
    <dgm:cxn modelId="{254DDB50-8E95-4263-B4C2-71131B6413B6}" type="presOf" srcId="{D29AB1F0-33E4-4308-ADF5-A48FFDEF8641}" destId="{2A069FCF-6D04-4084-BD15-1B3564AC99DC}" srcOrd="0" destOrd="0" presId="urn:microsoft.com/office/officeart/2005/8/layout/vList6"/>
    <dgm:cxn modelId="{15368F8D-4986-4700-8B02-468A18D58FE6}" srcId="{38E70347-7C7E-4DD7-A442-34C59212A678}" destId="{3742B771-2092-4512-AE41-6C20C5C7F456}" srcOrd="1" destOrd="0" parTransId="{D9EA78DC-FB65-4778-8288-AA0CE1EBBB15}" sibTransId="{FCFD4CEA-D0AF-4101-B8A2-F3A6DFFAD640}"/>
    <dgm:cxn modelId="{13AFDC90-E76B-4A5F-B131-96CD9B2C3061}" srcId="{5B0A0F76-E400-4710-9483-373B7AC17DE7}" destId="{38E70347-7C7E-4DD7-A442-34C59212A678}" srcOrd="1" destOrd="0" parTransId="{332FA2EA-9BF0-4AE8-A87F-6EF7A458D79D}" sibTransId="{4D9DA69F-6AB6-4FA4-9366-730B32B3C81C}"/>
    <dgm:cxn modelId="{2548889D-0017-495F-8476-6EE93C8706AF}" type="presOf" srcId="{5B0A0F76-E400-4710-9483-373B7AC17DE7}" destId="{E1772EF3-FA94-4AB7-8287-B2B62F7B60C5}" srcOrd="0" destOrd="0" presId="urn:microsoft.com/office/officeart/2005/8/layout/vList6"/>
    <dgm:cxn modelId="{B5C731BC-8BDF-4F42-AFBB-C9162570DF63}" type="presOf" srcId="{C5FA6DCF-CDFD-40E3-81DD-E408F03DC349}" destId="{2A069FCF-6D04-4084-BD15-1B3564AC99DC}" srcOrd="0" destOrd="1" presId="urn:microsoft.com/office/officeart/2005/8/layout/vList6"/>
    <dgm:cxn modelId="{C4643DBE-4783-4B89-B997-3C39BEDB540B}" type="presOf" srcId="{38E70347-7C7E-4DD7-A442-34C59212A678}" destId="{2319F9CE-A360-4C4A-8C0C-122AD8249310}" srcOrd="0" destOrd="0" presId="urn:microsoft.com/office/officeart/2005/8/layout/vList6"/>
    <dgm:cxn modelId="{8B3CA8C3-DA02-4CEE-AECB-F40E423E57CC}" type="presOf" srcId="{3742B771-2092-4512-AE41-6C20C5C7F456}" destId="{1EB40E1E-FEBF-4D2D-8E9A-9FE0BCD3396A}" srcOrd="0" destOrd="1" presId="urn:microsoft.com/office/officeart/2005/8/layout/vList6"/>
    <dgm:cxn modelId="{1C5A08CC-1418-4AC9-B0BD-2BCD98BA4EFB}" srcId="{8F22B2B5-5B30-45D4-BE5C-C24674141FC4}" destId="{C5FA6DCF-CDFD-40E3-81DD-E408F03DC349}" srcOrd="1" destOrd="0" parTransId="{F810BDBE-2A23-4D5A-A525-ABAA605CD523}" sibTransId="{45CEB638-3ACC-414E-9920-8F79C4EA1099}"/>
    <dgm:cxn modelId="{0B775FCC-C21D-440C-AA08-8B3EBFB7EBAB}" srcId="{5B0A0F76-E400-4710-9483-373B7AC17DE7}" destId="{8F22B2B5-5B30-45D4-BE5C-C24674141FC4}" srcOrd="0" destOrd="0" parTransId="{2AF4D2C7-9D57-4C8C-8E84-EFA36756F149}" sibTransId="{324482BF-4C54-4724-A909-1140D47A6FFB}"/>
    <dgm:cxn modelId="{4A11A7D9-8C83-496B-B1A0-9539BB6B7034}" srcId="{38E70347-7C7E-4DD7-A442-34C59212A678}" destId="{80887F13-5E0B-4E7C-9D1F-4721E4243CA0}" srcOrd="0" destOrd="0" parTransId="{E27CED19-40A1-4B25-B9E6-E2C45CE943E4}" sibTransId="{66FDCDF6-0D6B-4CD8-BF44-3A847A288149}"/>
    <dgm:cxn modelId="{554AABED-5CA7-437F-BAFB-8B3BBF934EA7}" type="presOf" srcId="{80887F13-5E0B-4E7C-9D1F-4721E4243CA0}" destId="{1EB40E1E-FEBF-4D2D-8E9A-9FE0BCD3396A}" srcOrd="0" destOrd="0" presId="urn:microsoft.com/office/officeart/2005/8/layout/vList6"/>
    <dgm:cxn modelId="{25EAB2F9-0808-44D0-A763-194CD72658BB}" type="presOf" srcId="{880A753F-8EBF-4E26-A363-DACA38C4B179}" destId="{2A069FCF-6D04-4084-BD15-1B3564AC99DC}" srcOrd="0" destOrd="2" presId="urn:microsoft.com/office/officeart/2005/8/layout/vList6"/>
    <dgm:cxn modelId="{6778785D-599C-4F0C-BCD1-80DDACD7FBF2}" type="presParOf" srcId="{E1772EF3-FA94-4AB7-8287-B2B62F7B60C5}" destId="{EB15CDF5-1B0B-45AF-AE20-CA658E961602}" srcOrd="0" destOrd="0" presId="urn:microsoft.com/office/officeart/2005/8/layout/vList6"/>
    <dgm:cxn modelId="{BFF9DA4F-5DD6-43B4-9F7E-BCECCF38244C}" type="presParOf" srcId="{EB15CDF5-1B0B-45AF-AE20-CA658E961602}" destId="{DF145CF6-4AF2-4A4C-A213-CA057BBBD047}" srcOrd="0" destOrd="0" presId="urn:microsoft.com/office/officeart/2005/8/layout/vList6"/>
    <dgm:cxn modelId="{BE82FC20-5B86-44C9-913E-65C9981DB873}" type="presParOf" srcId="{EB15CDF5-1B0B-45AF-AE20-CA658E961602}" destId="{2A069FCF-6D04-4084-BD15-1B3564AC99DC}" srcOrd="1" destOrd="0" presId="urn:microsoft.com/office/officeart/2005/8/layout/vList6"/>
    <dgm:cxn modelId="{FCF0E2C7-25B5-4F9D-A4EF-0C96267DECBD}" type="presParOf" srcId="{E1772EF3-FA94-4AB7-8287-B2B62F7B60C5}" destId="{95A791CF-EBAB-4D98-B221-8BD8E9F42DAF}" srcOrd="1" destOrd="0" presId="urn:microsoft.com/office/officeart/2005/8/layout/vList6"/>
    <dgm:cxn modelId="{95347FEA-EE3A-42B6-808E-3F35A363CAE9}" type="presParOf" srcId="{E1772EF3-FA94-4AB7-8287-B2B62F7B60C5}" destId="{BD8A5EE8-DB64-46E2-B6E5-7DD248258C65}" srcOrd="2" destOrd="0" presId="urn:microsoft.com/office/officeart/2005/8/layout/vList6"/>
    <dgm:cxn modelId="{1B056E04-FF48-4218-BF5D-FABE4826D02F}" type="presParOf" srcId="{BD8A5EE8-DB64-46E2-B6E5-7DD248258C65}" destId="{2319F9CE-A360-4C4A-8C0C-122AD8249310}" srcOrd="0" destOrd="0" presId="urn:microsoft.com/office/officeart/2005/8/layout/vList6"/>
    <dgm:cxn modelId="{68B15084-1660-44A1-86AD-E22A27DBA996}" type="presParOf" srcId="{BD8A5EE8-DB64-46E2-B6E5-7DD248258C65}" destId="{1EB40E1E-FEBF-4D2D-8E9A-9FE0BCD3396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62182-56B2-4DDB-9898-C15526DF92B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CH"/>
        </a:p>
      </dgm:t>
    </dgm:pt>
    <dgm:pt modelId="{A2FAE16E-5ACD-4AD7-B462-CF3A2B91FC66}">
      <dgm:prSet phldrT="[Texte]" custT="1"/>
      <dgm:spPr/>
      <dgm:t>
        <a:bodyPr/>
        <a:lstStyle/>
        <a:p>
          <a:r>
            <a:rPr lang="fr-CH" sz="2800" dirty="0"/>
            <a:t>Psaume 62.3</a:t>
          </a:r>
        </a:p>
      </dgm:t>
    </dgm:pt>
    <dgm:pt modelId="{5B563894-AE79-43F9-B1B3-2FA8BDC23536}" type="parTrans" cxnId="{10C70674-77DD-4428-92F3-3CE5EC77F0D4}">
      <dgm:prSet/>
      <dgm:spPr/>
      <dgm:t>
        <a:bodyPr/>
        <a:lstStyle/>
        <a:p>
          <a:endParaRPr lang="fr-CH"/>
        </a:p>
      </dgm:t>
    </dgm:pt>
    <dgm:pt modelId="{800B7ADC-03EB-47BC-9403-0177CBFAE8FC}" type="sibTrans" cxnId="{10C70674-77DD-4428-92F3-3CE5EC77F0D4}">
      <dgm:prSet/>
      <dgm:spPr/>
      <dgm:t>
        <a:bodyPr/>
        <a:lstStyle/>
        <a:p>
          <a:endParaRPr lang="fr-CH"/>
        </a:p>
      </dgm:t>
    </dgm:pt>
    <dgm:pt modelId="{F7A98502-89C6-4688-AD48-74761258FB32}">
      <dgm:prSet phldrT="[Texte]" custT="1"/>
      <dgm:spPr>
        <a:solidFill>
          <a:srgbClr val="002060"/>
        </a:solidFill>
        <a:ln w="12700" cap="flat" cmpd="sng" algn="ctr">
          <a:solidFill>
            <a:prstClr val="white">
              <a:hueOff val="0"/>
              <a:satOff val="0"/>
              <a:lumOff val="0"/>
              <a:alphaOff val="0"/>
            </a:prstClr>
          </a:solidFill>
          <a:prstDash val="solid"/>
          <a:miter lim="800000"/>
        </a:ln>
        <a:effectLst/>
      </dgm:spPr>
      <dgm:t>
        <a:bodyPr spcFirstLastPara="0" vert="horz" wrap="square" lIns="60960" tIns="45720" rIns="60960" bIns="45720" numCol="1" spcCol="1270" anchor="ctr" anchorCtr="0"/>
        <a:lstStyle/>
        <a:p>
          <a:pPr marL="0" lvl="0" indent="0" algn="ctr" defTabSz="1066800">
            <a:lnSpc>
              <a:spcPct val="90000"/>
            </a:lnSpc>
            <a:spcBef>
              <a:spcPct val="0"/>
            </a:spcBef>
            <a:spcAft>
              <a:spcPct val="35000"/>
            </a:spcAft>
            <a:buNone/>
          </a:pPr>
          <a:r>
            <a:rPr lang="fr-CH" sz="2400" kern="1200" dirty="0">
              <a:solidFill>
                <a:prstClr val="white"/>
              </a:solidFill>
              <a:latin typeface="Calibri" panose="020F0502020204030204"/>
              <a:ea typeface="+mn-ea"/>
              <a:cs typeface="+mn-cs"/>
            </a:rPr>
            <a:t>« mon rocher, ma retraite »</a:t>
          </a:r>
        </a:p>
      </dgm:t>
    </dgm:pt>
    <dgm:pt modelId="{5870C1C2-5190-41D8-94D6-3BFED790F2E2}" type="parTrans" cxnId="{9A00BE9A-8D65-4FC9-8E47-04C2AFB04D7A}">
      <dgm:prSet/>
      <dgm:spPr/>
      <dgm:t>
        <a:bodyPr/>
        <a:lstStyle/>
        <a:p>
          <a:endParaRPr lang="fr-CH"/>
        </a:p>
      </dgm:t>
    </dgm:pt>
    <dgm:pt modelId="{73FA7927-417E-4D0C-9A81-9739D5971647}" type="sibTrans" cxnId="{9A00BE9A-8D65-4FC9-8E47-04C2AFB04D7A}">
      <dgm:prSet/>
      <dgm:spPr/>
      <dgm:t>
        <a:bodyPr/>
        <a:lstStyle/>
        <a:p>
          <a:endParaRPr lang="fr-CH"/>
        </a:p>
      </dgm:t>
    </dgm:pt>
    <dgm:pt modelId="{9A10CD8F-A3A4-41FB-A763-5852768B942E}">
      <dgm:prSet phldrT="[Texte]" custT="1"/>
      <dgm:spPr/>
      <dgm:t>
        <a:bodyPr/>
        <a:lstStyle/>
        <a:p>
          <a:r>
            <a:rPr lang="fr-CH" sz="2800" dirty="0"/>
            <a:t>Psaume 73.26</a:t>
          </a:r>
        </a:p>
      </dgm:t>
    </dgm:pt>
    <dgm:pt modelId="{72C2C599-D597-436C-90EB-249C5F4E63CF}" type="parTrans" cxnId="{349C7F7F-9DC2-451B-8ED9-2AB9F69BA8A6}">
      <dgm:prSet/>
      <dgm:spPr/>
      <dgm:t>
        <a:bodyPr/>
        <a:lstStyle/>
        <a:p>
          <a:endParaRPr lang="fr-CH"/>
        </a:p>
      </dgm:t>
    </dgm:pt>
    <dgm:pt modelId="{0B5E87CF-603A-4B75-811D-21D8CC6297EE}" type="sibTrans" cxnId="{349C7F7F-9DC2-451B-8ED9-2AB9F69BA8A6}">
      <dgm:prSet/>
      <dgm:spPr/>
      <dgm:t>
        <a:bodyPr/>
        <a:lstStyle/>
        <a:p>
          <a:endParaRPr lang="fr-CH"/>
        </a:p>
      </dgm:t>
    </dgm:pt>
    <dgm:pt modelId="{373B79CD-7F12-4BF9-91AA-1E3A83763F49}">
      <dgm:prSet phldrT="[Texte]" custT="1"/>
      <dgm:spPr>
        <a:solidFill>
          <a:srgbClr val="002060"/>
        </a:solidFill>
        <a:ln w="12700" cap="flat" cmpd="sng" algn="ctr">
          <a:solidFill>
            <a:prstClr val="white">
              <a:hueOff val="0"/>
              <a:satOff val="0"/>
              <a:lumOff val="0"/>
              <a:alphaOff val="0"/>
            </a:prstClr>
          </a:solidFill>
          <a:prstDash val="solid"/>
          <a:miter lim="800000"/>
        </a:ln>
        <a:effectLst/>
      </dgm:spPr>
      <dgm:t>
        <a:bodyPr spcFirstLastPara="0" vert="horz" wrap="square" lIns="60960" tIns="45720" rIns="60960" bIns="45720" numCol="1" spcCol="1270" anchor="ctr" anchorCtr="0"/>
        <a:lstStyle/>
        <a:p>
          <a:pPr marL="0" lvl="0" indent="0" algn="ctr" defTabSz="1066800">
            <a:lnSpc>
              <a:spcPct val="90000"/>
            </a:lnSpc>
            <a:spcBef>
              <a:spcPct val="0"/>
            </a:spcBef>
            <a:spcAft>
              <a:spcPct val="35000"/>
            </a:spcAft>
            <a:buNone/>
          </a:pPr>
          <a:r>
            <a:rPr lang="fr-CH" sz="2400" kern="1200" dirty="0">
              <a:solidFill>
                <a:prstClr val="white"/>
              </a:solidFill>
              <a:latin typeface="Calibri" panose="020F0502020204030204"/>
              <a:ea typeface="+mn-ea"/>
              <a:cs typeface="+mn-cs"/>
            </a:rPr>
            <a:t>« le rocher </a:t>
          </a:r>
          <a:br>
            <a:rPr lang="fr-CH" sz="2400" kern="1200" dirty="0">
              <a:solidFill>
                <a:prstClr val="white"/>
              </a:solidFill>
              <a:latin typeface="Calibri" panose="020F0502020204030204"/>
              <a:ea typeface="+mn-ea"/>
              <a:cs typeface="+mn-cs"/>
            </a:rPr>
          </a:br>
          <a:r>
            <a:rPr lang="fr-CH" sz="2400" kern="1200" dirty="0">
              <a:solidFill>
                <a:prstClr val="white"/>
              </a:solidFill>
              <a:latin typeface="Calibri" panose="020F0502020204030204"/>
              <a:ea typeface="+mn-ea"/>
              <a:cs typeface="+mn-cs"/>
            </a:rPr>
            <a:t>de mon cœur » </a:t>
          </a:r>
        </a:p>
      </dgm:t>
    </dgm:pt>
    <dgm:pt modelId="{24AD70F2-55F5-401A-B5F7-34BBCD67584F}" type="parTrans" cxnId="{3BF1E828-9D7F-4D4A-9A0B-4CD8E3B05A1E}">
      <dgm:prSet/>
      <dgm:spPr/>
      <dgm:t>
        <a:bodyPr/>
        <a:lstStyle/>
        <a:p>
          <a:endParaRPr lang="fr-CH"/>
        </a:p>
      </dgm:t>
    </dgm:pt>
    <dgm:pt modelId="{5C75CDC7-0999-4AC1-A0AE-34F32F877C3E}" type="sibTrans" cxnId="{3BF1E828-9D7F-4D4A-9A0B-4CD8E3B05A1E}">
      <dgm:prSet/>
      <dgm:spPr/>
      <dgm:t>
        <a:bodyPr/>
        <a:lstStyle/>
        <a:p>
          <a:endParaRPr lang="fr-CH"/>
        </a:p>
      </dgm:t>
    </dgm:pt>
    <dgm:pt modelId="{93F05FAB-4C26-4CCA-98FD-E2361DE63EAA}">
      <dgm:prSet phldrT="[Texte]" custT="1"/>
      <dgm:spPr/>
      <dgm:t>
        <a:bodyPr/>
        <a:lstStyle/>
        <a:p>
          <a:r>
            <a:rPr lang="fr-CH" sz="2800" dirty="0"/>
            <a:t>Psaume 71.3</a:t>
          </a:r>
        </a:p>
      </dgm:t>
    </dgm:pt>
    <dgm:pt modelId="{2E79742D-3575-41D5-8899-7B26ADE73242}" type="parTrans" cxnId="{6386EB7A-4802-4E98-8C0E-9BA67ED6DFAB}">
      <dgm:prSet/>
      <dgm:spPr/>
      <dgm:t>
        <a:bodyPr/>
        <a:lstStyle/>
        <a:p>
          <a:endParaRPr lang="fr-CH"/>
        </a:p>
      </dgm:t>
    </dgm:pt>
    <dgm:pt modelId="{5BD6A1A8-30B3-4D1C-AE0E-687F10A33BE4}" type="sibTrans" cxnId="{6386EB7A-4802-4E98-8C0E-9BA67ED6DFAB}">
      <dgm:prSet/>
      <dgm:spPr/>
      <dgm:t>
        <a:bodyPr/>
        <a:lstStyle/>
        <a:p>
          <a:endParaRPr lang="fr-CH"/>
        </a:p>
      </dgm:t>
    </dgm:pt>
    <dgm:pt modelId="{DDC67EE7-976F-427C-AB7F-851DE10D308B}">
      <dgm:prSet phldrT="[Texte]" custT="1"/>
      <dgm:spPr>
        <a:solidFill>
          <a:srgbClr val="002060"/>
        </a:solidFill>
        <a:ln w="12700" cap="flat" cmpd="sng" algn="ctr">
          <a:solidFill>
            <a:prstClr val="white">
              <a:hueOff val="0"/>
              <a:satOff val="0"/>
              <a:lumOff val="0"/>
              <a:alphaOff val="0"/>
            </a:prstClr>
          </a:solidFill>
          <a:prstDash val="solid"/>
          <a:miter lim="800000"/>
        </a:ln>
        <a:effectLst/>
      </dgm:spPr>
      <dgm:t>
        <a:bodyPr spcFirstLastPara="0" vert="horz" wrap="square" lIns="60960" tIns="45720" rIns="60960" bIns="45720" numCol="1" spcCol="1270" anchor="ctr" anchorCtr="0"/>
        <a:lstStyle/>
        <a:p>
          <a:pPr marL="0" lvl="0" indent="0" algn="ctr" defTabSz="1066800">
            <a:lnSpc>
              <a:spcPct val="90000"/>
            </a:lnSpc>
            <a:spcBef>
              <a:spcPct val="0"/>
            </a:spcBef>
            <a:spcAft>
              <a:spcPct val="35000"/>
            </a:spcAft>
            <a:buNone/>
          </a:pPr>
          <a:r>
            <a:rPr lang="fr-CH" sz="2400" kern="1200" dirty="0">
              <a:solidFill>
                <a:prstClr val="white"/>
              </a:solidFill>
              <a:latin typeface="Calibri" panose="020F0502020204030204"/>
              <a:ea typeface="+mn-ea"/>
              <a:cs typeface="+mn-cs"/>
            </a:rPr>
            <a:t>« le rocher où je trouve un refuge » </a:t>
          </a:r>
        </a:p>
      </dgm:t>
    </dgm:pt>
    <dgm:pt modelId="{219A321F-DCE3-40DD-9E00-BDE31AFFBB4F}" type="parTrans" cxnId="{4B12293B-46E3-4579-8C5E-A047C9EA5F58}">
      <dgm:prSet/>
      <dgm:spPr/>
      <dgm:t>
        <a:bodyPr/>
        <a:lstStyle/>
        <a:p>
          <a:endParaRPr lang="fr-CH"/>
        </a:p>
      </dgm:t>
    </dgm:pt>
    <dgm:pt modelId="{CB43A72F-2C40-48E0-B239-4BDE778E92B9}" type="sibTrans" cxnId="{4B12293B-46E3-4579-8C5E-A047C9EA5F58}">
      <dgm:prSet/>
      <dgm:spPr/>
      <dgm:t>
        <a:bodyPr/>
        <a:lstStyle/>
        <a:p>
          <a:endParaRPr lang="fr-CH"/>
        </a:p>
      </dgm:t>
    </dgm:pt>
    <dgm:pt modelId="{FA322BDA-593D-451A-AEEC-48C9722BFE10}" type="pres">
      <dgm:prSet presAssocID="{FCC62182-56B2-4DDB-9898-C15526DF92BA}" presName="theList" presStyleCnt="0">
        <dgm:presLayoutVars>
          <dgm:dir/>
          <dgm:animLvl val="lvl"/>
          <dgm:resizeHandles val="exact"/>
        </dgm:presLayoutVars>
      </dgm:prSet>
      <dgm:spPr/>
    </dgm:pt>
    <dgm:pt modelId="{F78D0B24-5E12-4E00-A30D-A7881F3A6519}" type="pres">
      <dgm:prSet presAssocID="{A2FAE16E-5ACD-4AD7-B462-CF3A2B91FC66}" presName="compNode" presStyleCnt="0"/>
      <dgm:spPr/>
    </dgm:pt>
    <dgm:pt modelId="{8E446E2F-A6B1-4373-AA51-D352CB900302}" type="pres">
      <dgm:prSet presAssocID="{A2FAE16E-5ACD-4AD7-B462-CF3A2B91FC66}" presName="aNode" presStyleLbl="bgShp" presStyleIdx="0" presStyleCnt="3"/>
      <dgm:spPr/>
    </dgm:pt>
    <dgm:pt modelId="{B23C888D-B852-485A-BD21-3A86947680E5}" type="pres">
      <dgm:prSet presAssocID="{A2FAE16E-5ACD-4AD7-B462-CF3A2B91FC66}" presName="textNode" presStyleLbl="bgShp" presStyleIdx="0" presStyleCnt="3"/>
      <dgm:spPr/>
    </dgm:pt>
    <dgm:pt modelId="{69186D6D-C9B1-48E3-A4D9-3043817E36EC}" type="pres">
      <dgm:prSet presAssocID="{A2FAE16E-5ACD-4AD7-B462-CF3A2B91FC66}" presName="compChildNode" presStyleCnt="0"/>
      <dgm:spPr/>
    </dgm:pt>
    <dgm:pt modelId="{54CF0E0A-5228-4B7F-BA95-9AE6E2E8D7B3}" type="pres">
      <dgm:prSet presAssocID="{A2FAE16E-5ACD-4AD7-B462-CF3A2B91FC66}" presName="theInnerList" presStyleCnt="0"/>
      <dgm:spPr/>
    </dgm:pt>
    <dgm:pt modelId="{D9B1F696-C224-43AC-A8EE-5EA852C8B8FD}" type="pres">
      <dgm:prSet presAssocID="{F7A98502-89C6-4688-AD48-74761258FB32}" presName="childNode" presStyleLbl="node1" presStyleIdx="0" presStyleCnt="3" custScaleX="113837">
        <dgm:presLayoutVars>
          <dgm:bulletEnabled val="1"/>
        </dgm:presLayoutVars>
      </dgm:prSet>
      <dgm:spPr>
        <a:xfrm>
          <a:off x="98034" y="1219200"/>
          <a:ext cx="1982372" cy="2641600"/>
        </a:xfrm>
        <a:prstGeom prst="roundRect">
          <a:avLst>
            <a:gd name="adj" fmla="val 10000"/>
          </a:avLst>
        </a:prstGeom>
      </dgm:spPr>
    </dgm:pt>
    <dgm:pt modelId="{ED90B9BB-361A-481B-A6CA-AEEE86843F4A}" type="pres">
      <dgm:prSet presAssocID="{A2FAE16E-5ACD-4AD7-B462-CF3A2B91FC66}" presName="aSpace" presStyleCnt="0"/>
      <dgm:spPr/>
    </dgm:pt>
    <dgm:pt modelId="{DBA20606-6C49-4AE7-A9B4-04DDEF5A04C9}" type="pres">
      <dgm:prSet presAssocID="{9A10CD8F-A3A4-41FB-A763-5852768B942E}" presName="compNode" presStyleCnt="0"/>
      <dgm:spPr/>
    </dgm:pt>
    <dgm:pt modelId="{E77891AE-E54F-4FF5-A931-A6DD27F39C4A}" type="pres">
      <dgm:prSet presAssocID="{9A10CD8F-A3A4-41FB-A763-5852768B942E}" presName="aNode" presStyleLbl="bgShp" presStyleIdx="1" presStyleCnt="3"/>
      <dgm:spPr/>
    </dgm:pt>
    <dgm:pt modelId="{452BB677-D136-4F00-B8CF-101CAD65998D}" type="pres">
      <dgm:prSet presAssocID="{9A10CD8F-A3A4-41FB-A763-5852768B942E}" presName="textNode" presStyleLbl="bgShp" presStyleIdx="1" presStyleCnt="3"/>
      <dgm:spPr/>
    </dgm:pt>
    <dgm:pt modelId="{68A70A66-AD2A-49DA-BE0A-E6C331EB4763}" type="pres">
      <dgm:prSet presAssocID="{9A10CD8F-A3A4-41FB-A763-5852768B942E}" presName="compChildNode" presStyleCnt="0"/>
      <dgm:spPr/>
    </dgm:pt>
    <dgm:pt modelId="{0FD1BE63-B0CA-41D4-BFED-2632248BDD56}" type="pres">
      <dgm:prSet presAssocID="{9A10CD8F-A3A4-41FB-A763-5852768B942E}" presName="theInnerList" presStyleCnt="0"/>
      <dgm:spPr/>
    </dgm:pt>
    <dgm:pt modelId="{A70A189D-1CEA-4E0E-A338-F032F40DD67A}" type="pres">
      <dgm:prSet presAssocID="{373B79CD-7F12-4BF9-91AA-1E3A83763F49}" presName="childNode" presStyleLbl="node1" presStyleIdx="1" presStyleCnt="3">
        <dgm:presLayoutVars>
          <dgm:bulletEnabled val="1"/>
        </dgm:presLayoutVars>
      </dgm:prSet>
      <dgm:spPr>
        <a:xfrm>
          <a:off x="2558538" y="1219200"/>
          <a:ext cx="1741413" cy="2641600"/>
        </a:xfrm>
        <a:prstGeom prst="roundRect">
          <a:avLst>
            <a:gd name="adj" fmla="val 10000"/>
          </a:avLst>
        </a:prstGeom>
      </dgm:spPr>
    </dgm:pt>
    <dgm:pt modelId="{1CF87909-CF2B-4A0A-AF76-4BD29CE49A17}" type="pres">
      <dgm:prSet presAssocID="{9A10CD8F-A3A4-41FB-A763-5852768B942E}" presName="aSpace" presStyleCnt="0"/>
      <dgm:spPr/>
    </dgm:pt>
    <dgm:pt modelId="{0EB302B0-8930-4E1F-84AA-10614A9652E2}" type="pres">
      <dgm:prSet presAssocID="{93F05FAB-4C26-4CCA-98FD-E2361DE63EAA}" presName="compNode" presStyleCnt="0"/>
      <dgm:spPr/>
    </dgm:pt>
    <dgm:pt modelId="{2B1CA68E-A991-46CF-89C5-071D6A8401A6}" type="pres">
      <dgm:prSet presAssocID="{93F05FAB-4C26-4CCA-98FD-E2361DE63EAA}" presName="aNode" presStyleLbl="bgShp" presStyleIdx="2" presStyleCnt="3"/>
      <dgm:spPr/>
    </dgm:pt>
    <dgm:pt modelId="{40F6E733-D34C-4B17-AE40-8C71186F8E8F}" type="pres">
      <dgm:prSet presAssocID="{93F05FAB-4C26-4CCA-98FD-E2361DE63EAA}" presName="textNode" presStyleLbl="bgShp" presStyleIdx="2" presStyleCnt="3"/>
      <dgm:spPr/>
    </dgm:pt>
    <dgm:pt modelId="{1876FA7C-BCAB-42E1-9FA1-AF3922299269}" type="pres">
      <dgm:prSet presAssocID="{93F05FAB-4C26-4CCA-98FD-E2361DE63EAA}" presName="compChildNode" presStyleCnt="0"/>
      <dgm:spPr/>
    </dgm:pt>
    <dgm:pt modelId="{ADFE0504-EF6A-41E9-ADCB-76CC907DB708}" type="pres">
      <dgm:prSet presAssocID="{93F05FAB-4C26-4CCA-98FD-E2361DE63EAA}" presName="theInnerList" presStyleCnt="0"/>
      <dgm:spPr/>
    </dgm:pt>
    <dgm:pt modelId="{FCFFBB44-DDC8-487D-88E2-E99576B9B395}" type="pres">
      <dgm:prSet presAssocID="{DDC67EE7-976F-427C-AB7F-851DE10D308B}" presName="childNode" presStyleLbl="node1" presStyleIdx="2" presStyleCnt="3">
        <dgm:presLayoutVars>
          <dgm:bulletEnabled val="1"/>
        </dgm:presLayoutVars>
      </dgm:prSet>
      <dgm:spPr>
        <a:xfrm>
          <a:off x="4898562" y="1219200"/>
          <a:ext cx="1741413" cy="2641600"/>
        </a:xfrm>
        <a:prstGeom prst="roundRect">
          <a:avLst>
            <a:gd name="adj" fmla="val 10000"/>
          </a:avLst>
        </a:prstGeom>
      </dgm:spPr>
    </dgm:pt>
  </dgm:ptLst>
  <dgm:cxnLst>
    <dgm:cxn modelId="{B9232901-31FF-435D-A678-C4D1E200E6A6}" type="presOf" srcId="{9A10CD8F-A3A4-41FB-A763-5852768B942E}" destId="{E77891AE-E54F-4FF5-A931-A6DD27F39C4A}" srcOrd="0" destOrd="0" presId="urn:microsoft.com/office/officeart/2005/8/layout/lProcess2"/>
    <dgm:cxn modelId="{3BF1E828-9D7F-4D4A-9A0B-4CD8E3B05A1E}" srcId="{9A10CD8F-A3A4-41FB-A763-5852768B942E}" destId="{373B79CD-7F12-4BF9-91AA-1E3A83763F49}" srcOrd="0" destOrd="0" parTransId="{24AD70F2-55F5-401A-B5F7-34BBCD67584F}" sibTransId="{5C75CDC7-0999-4AC1-A0AE-34F32F877C3E}"/>
    <dgm:cxn modelId="{BDEDF12B-2AF2-49C5-A2EE-DE3D9E4ACDDE}" type="presOf" srcId="{93F05FAB-4C26-4CCA-98FD-E2361DE63EAA}" destId="{40F6E733-D34C-4B17-AE40-8C71186F8E8F}" srcOrd="1" destOrd="0" presId="urn:microsoft.com/office/officeart/2005/8/layout/lProcess2"/>
    <dgm:cxn modelId="{4B12293B-46E3-4579-8C5E-A047C9EA5F58}" srcId="{93F05FAB-4C26-4CCA-98FD-E2361DE63EAA}" destId="{DDC67EE7-976F-427C-AB7F-851DE10D308B}" srcOrd="0" destOrd="0" parTransId="{219A321F-DCE3-40DD-9E00-BDE31AFFBB4F}" sibTransId="{CB43A72F-2C40-48E0-B239-4BDE778E92B9}"/>
    <dgm:cxn modelId="{AA8BF642-CE2E-4A78-B5AC-9E57392BF2B1}" type="presOf" srcId="{373B79CD-7F12-4BF9-91AA-1E3A83763F49}" destId="{A70A189D-1CEA-4E0E-A338-F032F40DD67A}" srcOrd="0" destOrd="0" presId="urn:microsoft.com/office/officeart/2005/8/layout/lProcess2"/>
    <dgm:cxn modelId="{73A00E6C-83B0-4148-A392-60B1186E461A}" type="presOf" srcId="{A2FAE16E-5ACD-4AD7-B462-CF3A2B91FC66}" destId="{B23C888D-B852-485A-BD21-3A86947680E5}" srcOrd="1" destOrd="0" presId="urn:microsoft.com/office/officeart/2005/8/layout/lProcess2"/>
    <dgm:cxn modelId="{90184553-DF72-40A0-B2C7-54F9D1D0856A}" type="presOf" srcId="{DDC67EE7-976F-427C-AB7F-851DE10D308B}" destId="{FCFFBB44-DDC8-487D-88E2-E99576B9B395}" srcOrd="0" destOrd="0" presId="urn:microsoft.com/office/officeart/2005/8/layout/lProcess2"/>
    <dgm:cxn modelId="{10C70674-77DD-4428-92F3-3CE5EC77F0D4}" srcId="{FCC62182-56B2-4DDB-9898-C15526DF92BA}" destId="{A2FAE16E-5ACD-4AD7-B462-CF3A2B91FC66}" srcOrd="0" destOrd="0" parTransId="{5B563894-AE79-43F9-B1B3-2FA8BDC23536}" sibTransId="{800B7ADC-03EB-47BC-9403-0177CBFAE8FC}"/>
    <dgm:cxn modelId="{6386EB7A-4802-4E98-8C0E-9BA67ED6DFAB}" srcId="{FCC62182-56B2-4DDB-9898-C15526DF92BA}" destId="{93F05FAB-4C26-4CCA-98FD-E2361DE63EAA}" srcOrd="2" destOrd="0" parTransId="{2E79742D-3575-41D5-8899-7B26ADE73242}" sibTransId="{5BD6A1A8-30B3-4D1C-AE0E-687F10A33BE4}"/>
    <dgm:cxn modelId="{349C7F7F-9DC2-451B-8ED9-2AB9F69BA8A6}" srcId="{FCC62182-56B2-4DDB-9898-C15526DF92BA}" destId="{9A10CD8F-A3A4-41FB-A763-5852768B942E}" srcOrd="1" destOrd="0" parTransId="{72C2C599-D597-436C-90EB-249C5F4E63CF}" sibTransId="{0B5E87CF-603A-4B75-811D-21D8CC6297EE}"/>
    <dgm:cxn modelId="{9A00BE9A-8D65-4FC9-8E47-04C2AFB04D7A}" srcId="{A2FAE16E-5ACD-4AD7-B462-CF3A2B91FC66}" destId="{F7A98502-89C6-4688-AD48-74761258FB32}" srcOrd="0" destOrd="0" parTransId="{5870C1C2-5190-41D8-94D6-3BFED790F2E2}" sibTransId="{73FA7927-417E-4D0C-9A81-9739D5971647}"/>
    <dgm:cxn modelId="{C5A8EBC1-5AD1-4343-8018-E5494F1F23F3}" type="presOf" srcId="{A2FAE16E-5ACD-4AD7-B462-CF3A2B91FC66}" destId="{8E446E2F-A6B1-4373-AA51-D352CB900302}" srcOrd="0" destOrd="0" presId="urn:microsoft.com/office/officeart/2005/8/layout/lProcess2"/>
    <dgm:cxn modelId="{E86D0CCA-70E6-49BB-9296-75F7253E2D64}" type="presOf" srcId="{F7A98502-89C6-4688-AD48-74761258FB32}" destId="{D9B1F696-C224-43AC-A8EE-5EA852C8B8FD}" srcOrd="0" destOrd="0" presId="urn:microsoft.com/office/officeart/2005/8/layout/lProcess2"/>
    <dgm:cxn modelId="{33774CD4-94D3-4361-81FD-DA1BF9F313E4}" type="presOf" srcId="{9A10CD8F-A3A4-41FB-A763-5852768B942E}" destId="{452BB677-D136-4F00-B8CF-101CAD65998D}" srcOrd="1" destOrd="0" presId="urn:microsoft.com/office/officeart/2005/8/layout/lProcess2"/>
    <dgm:cxn modelId="{07DB53E7-1C73-4A85-A5B8-E1F9DA36157F}" type="presOf" srcId="{93F05FAB-4C26-4CCA-98FD-E2361DE63EAA}" destId="{2B1CA68E-A991-46CF-89C5-071D6A8401A6}" srcOrd="0" destOrd="0" presId="urn:microsoft.com/office/officeart/2005/8/layout/lProcess2"/>
    <dgm:cxn modelId="{8D9A1BFB-C173-4F63-B218-4CA18D610074}" type="presOf" srcId="{FCC62182-56B2-4DDB-9898-C15526DF92BA}" destId="{FA322BDA-593D-451A-AEEC-48C9722BFE10}" srcOrd="0" destOrd="0" presId="urn:microsoft.com/office/officeart/2005/8/layout/lProcess2"/>
    <dgm:cxn modelId="{A18ADA17-D188-499D-9736-093C7B15221F}" type="presParOf" srcId="{FA322BDA-593D-451A-AEEC-48C9722BFE10}" destId="{F78D0B24-5E12-4E00-A30D-A7881F3A6519}" srcOrd="0" destOrd="0" presId="urn:microsoft.com/office/officeart/2005/8/layout/lProcess2"/>
    <dgm:cxn modelId="{D5C7B790-E5E1-4387-9AE7-779A5F9D2D0E}" type="presParOf" srcId="{F78D0B24-5E12-4E00-A30D-A7881F3A6519}" destId="{8E446E2F-A6B1-4373-AA51-D352CB900302}" srcOrd="0" destOrd="0" presId="urn:microsoft.com/office/officeart/2005/8/layout/lProcess2"/>
    <dgm:cxn modelId="{74B934E5-63C2-4CE0-B6D0-55D6124838AD}" type="presParOf" srcId="{F78D0B24-5E12-4E00-A30D-A7881F3A6519}" destId="{B23C888D-B852-485A-BD21-3A86947680E5}" srcOrd="1" destOrd="0" presId="urn:microsoft.com/office/officeart/2005/8/layout/lProcess2"/>
    <dgm:cxn modelId="{E3A9F986-A57C-497F-ACDC-04A65CAB09FA}" type="presParOf" srcId="{F78D0B24-5E12-4E00-A30D-A7881F3A6519}" destId="{69186D6D-C9B1-48E3-A4D9-3043817E36EC}" srcOrd="2" destOrd="0" presId="urn:microsoft.com/office/officeart/2005/8/layout/lProcess2"/>
    <dgm:cxn modelId="{58643B96-97FA-481D-B176-ED2EC547FFB6}" type="presParOf" srcId="{69186D6D-C9B1-48E3-A4D9-3043817E36EC}" destId="{54CF0E0A-5228-4B7F-BA95-9AE6E2E8D7B3}" srcOrd="0" destOrd="0" presId="urn:microsoft.com/office/officeart/2005/8/layout/lProcess2"/>
    <dgm:cxn modelId="{8AD37A61-C3CB-4837-8B3A-1DAA00624354}" type="presParOf" srcId="{54CF0E0A-5228-4B7F-BA95-9AE6E2E8D7B3}" destId="{D9B1F696-C224-43AC-A8EE-5EA852C8B8FD}" srcOrd="0" destOrd="0" presId="urn:microsoft.com/office/officeart/2005/8/layout/lProcess2"/>
    <dgm:cxn modelId="{4042E788-260D-4E0C-97E4-7D3FD831068C}" type="presParOf" srcId="{FA322BDA-593D-451A-AEEC-48C9722BFE10}" destId="{ED90B9BB-361A-481B-A6CA-AEEE86843F4A}" srcOrd="1" destOrd="0" presId="urn:microsoft.com/office/officeart/2005/8/layout/lProcess2"/>
    <dgm:cxn modelId="{3D4715F2-8F79-41C5-B771-507FF20ECB9B}" type="presParOf" srcId="{FA322BDA-593D-451A-AEEC-48C9722BFE10}" destId="{DBA20606-6C49-4AE7-A9B4-04DDEF5A04C9}" srcOrd="2" destOrd="0" presId="urn:microsoft.com/office/officeart/2005/8/layout/lProcess2"/>
    <dgm:cxn modelId="{A45363B1-25A9-4434-8397-BE288B65460C}" type="presParOf" srcId="{DBA20606-6C49-4AE7-A9B4-04DDEF5A04C9}" destId="{E77891AE-E54F-4FF5-A931-A6DD27F39C4A}" srcOrd="0" destOrd="0" presId="urn:microsoft.com/office/officeart/2005/8/layout/lProcess2"/>
    <dgm:cxn modelId="{30B3E05E-BE97-484A-9571-DCD5CEC423EB}" type="presParOf" srcId="{DBA20606-6C49-4AE7-A9B4-04DDEF5A04C9}" destId="{452BB677-D136-4F00-B8CF-101CAD65998D}" srcOrd="1" destOrd="0" presId="urn:microsoft.com/office/officeart/2005/8/layout/lProcess2"/>
    <dgm:cxn modelId="{BD397B89-C124-4CC0-990A-9E8861EA79B2}" type="presParOf" srcId="{DBA20606-6C49-4AE7-A9B4-04DDEF5A04C9}" destId="{68A70A66-AD2A-49DA-BE0A-E6C331EB4763}" srcOrd="2" destOrd="0" presId="urn:microsoft.com/office/officeart/2005/8/layout/lProcess2"/>
    <dgm:cxn modelId="{8187F6BB-B06B-44A7-99CC-08EC904695CD}" type="presParOf" srcId="{68A70A66-AD2A-49DA-BE0A-E6C331EB4763}" destId="{0FD1BE63-B0CA-41D4-BFED-2632248BDD56}" srcOrd="0" destOrd="0" presId="urn:microsoft.com/office/officeart/2005/8/layout/lProcess2"/>
    <dgm:cxn modelId="{F48AA7CE-45E2-41F2-A7FB-3CE99C97CF66}" type="presParOf" srcId="{0FD1BE63-B0CA-41D4-BFED-2632248BDD56}" destId="{A70A189D-1CEA-4E0E-A338-F032F40DD67A}" srcOrd="0" destOrd="0" presId="urn:microsoft.com/office/officeart/2005/8/layout/lProcess2"/>
    <dgm:cxn modelId="{D58731DF-9ED8-4011-BED9-7091A5B932AB}" type="presParOf" srcId="{FA322BDA-593D-451A-AEEC-48C9722BFE10}" destId="{1CF87909-CF2B-4A0A-AF76-4BD29CE49A17}" srcOrd="3" destOrd="0" presId="urn:microsoft.com/office/officeart/2005/8/layout/lProcess2"/>
    <dgm:cxn modelId="{F176B273-9C50-485E-B018-54FFACA5212D}" type="presParOf" srcId="{FA322BDA-593D-451A-AEEC-48C9722BFE10}" destId="{0EB302B0-8930-4E1F-84AA-10614A9652E2}" srcOrd="4" destOrd="0" presId="urn:microsoft.com/office/officeart/2005/8/layout/lProcess2"/>
    <dgm:cxn modelId="{597438C7-D63D-48F6-BA97-26EEA028FA98}" type="presParOf" srcId="{0EB302B0-8930-4E1F-84AA-10614A9652E2}" destId="{2B1CA68E-A991-46CF-89C5-071D6A8401A6}" srcOrd="0" destOrd="0" presId="urn:microsoft.com/office/officeart/2005/8/layout/lProcess2"/>
    <dgm:cxn modelId="{43C3D371-241D-47B9-AF6E-438296E8688B}" type="presParOf" srcId="{0EB302B0-8930-4E1F-84AA-10614A9652E2}" destId="{40F6E733-D34C-4B17-AE40-8C71186F8E8F}" srcOrd="1" destOrd="0" presId="urn:microsoft.com/office/officeart/2005/8/layout/lProcess2"/>
    <dgm:cxn modelId="{9B737175-3B3F-4FED-B197-8B6309D56BC6}" type="presParOf" srcId="{0EB302B0-8930-4E1F-84AA-10614A9652E2}" destId="{1876FA7C-BCAB-42E1-9FA1-AF3922299269}" srcOrd="2" destOrd="0" presId="urn:microsoft.com/office/officeart/2005/8/layout/lProcess2"/>
    <dgm:cxn modelId="{64B2DC4C-E636-4DC5-B6E0-CFE659B0767E}" type="presParOf" srcId="{1876FA7C-BCAB-42E1-9FA1-AF3922299269}" destId="{ADFE0504-EF6A-41E9-ADCB-76CC907DB708}" srcOrd="0" destOrd="0" presId="urn:microsoft.com/office/officeart/2005/8/layout/lProcess2"/>
    <dgm:cxn modelId="{1AFF56B6-CC12-4149-B1EB-4A54E37B1758}" type="presParOf" srcId="{ADFE0504-EF6A-41E9-ADCB-76CC907DB708}" destId="{FCFFBB44-DDC8-487D-88E2-E99576B9B395}"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322D7-C1EA-4723-BAD7-B4B65A45657B}">
      <dsp:nvSpPr>
        <dsp:cNvPr id="0" name=""/>
        <dsp:cNvSpPr/>
      </dsp:nvSpPr>
      <dsp:spPr>
        <a:xfrm>
          <a:off x="143" y="0"/>
          <a:ext cx="1650837" cy="4180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143" y="0"/>
        <a:ext cx="1650837" cy="1254179"/>
      </dsp:txXfrm>
    </dsp:sp>
    <dsp:sp modelId="{989682DE-8B57-457A-B94E-6539DB9A9EE6}">
      <dsp:nvSpPr>
        <dsp:cNvPr id="0" name=""/>
        <dsp:cNvSpPr/>
      </dsp:nvSpPr>
      <dsp:spPr>
        <a:xfrm>
          <a:off x="58893" y="1354991"/>
          <a:ext cx="1533337" cy="503712"/>
        </a:xfrm>
        <a:prstGeom prst="roundRect">
          <a:avLst>
            <a:gd name="adj" fmla="val 10000"/>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prstClr val="black"/>
              </a:solidFill>
              <a:latin typeface="Calibri" panose="020F0502020204030204"/>
              <a:ea typeface="+mn-ea"/>
              <a:cs typeface="+mn-cs"/>
            </a:rPr>
            <a:t>Babylone</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mn-lt"/>
              <a:ea typeface="+mn-ea"/>
              <a:cs typeface="+mn-cs"/>
            </a:rPr>
            <a:t>(605-539 </a:t>
          </a:r>
          <a:r>
            <a:rPr lang="fr-CH" sz="1400" b="0" kern="1200" dirty="0">
              <a:solidFill>
                <a:prstClr val="black"/>
              </a:solidFill>
              <a:latin typeface="+mn-lt"/>
              <a:ea typeface="+mn-ea"/>
              <a:cs typeface="+mn-cs"/>
            </a:rPr>
            <a:t>av. J.-</a:t>
          </a:r>
          <a:r>
            <a:rPr lang="es-ES" sz="1400" b="0" kern="1200" dirty="0">
              <a:solidFill>
                <a:prstClr val="black"/>
              </a:solidFill>
              <a:latin typeface="+mn-lt"/>
              <a:ea typeface="+mn-ea"/>
              <a:cs typeface="+mn-cs"/>
            </a:rPr>
            <a:t>)</a:t>
          </a:r>
          <a:r>
            <a:rPr lang="es-ES" sz="1800" b="1" kern="1200" dirty="0">
              <a:solidFill>
                <a:prstClr val="black"/>
              </a:solidFill>
              <a:latin typeface="+mn-lt"/>
              <a:ea typeface="+mn-ea"/>
              <a:cs typeface="+mn-cs"/>
            </a:rPr>
            <a:t> </a:t>
          </a:r>
          <a:endParaRPr lang="es-ES" sz="1400" b="1" kern="1200" dirty="0">
            <a:solidFill>
              <a:prstClr val="black"/>
            </a:solidFill>
            <a:latin typeface="Calibri" panose="020F0502020204030204"/>
            <a:ea typeface="+mn-ea"/>
            <a:cs typeface="+mn-cs"/>
          </a:endParaRPr>
        </a:p>
      </dsp:txBody>
      <dsp:txXfrm>
        <a:off x="73646" y="1369744"/>
        <a:ext cx="1503831" cy="474206"/>
      </dsp:txXfrm>
    </dsp:sp>
    <dsp:sp modelId="{3C208822-ADD5-4063-BBB1-CFF212DF51E3}">
      <dsp:nvSpPr>
        <dsp:cNvPr id="0" name=""/>
        <dsp:cNvSpPr/>
      </dsp:nvSpPr>
      <dsp:spPr>
        <a:xfrm>
          <a:off x="165227" y="1969219"/>
          <a:ext cx="1320669" cy="2106810"/>
        </a:xfrm>
        <a:prstGeom prst="roundRect">
          <a:avLst>
            <a:gd name="adj" fmla="val 10000"/>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prstClr val="black"/>
              </a:solidFill>
              <a:latin typeface="Calibri" panose="020F0502020204030204"/>
              <a:ea typeface="+mn-ea"/>
              <a:cs typeface="+mn-cs"/>
            </a:rPr>
            <a:t>L'or abondait </a:t>
          </a:r>
          <a:r>
            <a:rPr lang="fr-CH" sz="1600" b="0" kern="1200" dirty="0">
              <a:solidFill>
                <a:prstClr val="black"/>
              </a:solidFill>
              <a:latin typeface="Calibri" panose="020F0502020204030204"/>
              <a:ea typeface="+mn-ea"/>
              <a:cs typeface="+mn-cs"/>
            </a:rPr>
            <a:t>(Esaïe 14.4 ; Jérémie 51.7)</a:t>
          </a:r>
          <a:endParaRPr lang="es-ES" sz="1600" b="0" kern="1200" dirty="0">
            <a:solidFill>
              <a:prstClr val="black"/>
            </a:solidFill>
            <a:latin typeface="Calibri" panose="020F0502020204030204"/>
            <a:ea typeface="+mn-ea"/>
            <a:cs typeface="+mn-cs"/>
          </a:endParaRPr>
        </a:p>
      </dsp:txBody>
      <dsp:txXfrm>
        <a:off x="203908" y="2007900"/>
        <a:ext cx="1243307" cy="2029448"/>
      </dsp:txXfrm>
    </dsp:sp>
    <dsp:sp modelId="{AAC1490F-D60C-4276-AEE7-9F77F4887851}">
      <dsp:nvSpPr>
        <dsp:cNvPr id="0" name=""/>
        <dsp:cNvSpPr/>
      </dsp:nvSpPr>
      <dsp:spPr>
        <a:xfrm>
          <a:off x="1774794" y="0"/>
          <a:ext cx="1650837" cy="4180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1774794" y="0"/>
        <a:ext cx="1650837" cy="1254179"/>
      </dsp:txXfrm>
    </dsp:sp>
    <dsp:sp modelId="{5EA5EFC3-38F1-4A5E-908B-42926CC4253B}">
      <dsp:nvSpPr>
        <dsp:cNvPr id="0" name=""/>
        <dsp:cNvSpPr/>
      </dsp:nvSpPr>
      <dsp:spPr>
        <a:xfrm>
          <a:off x="1833544" y="1354991"/>
          <a:ext cx="1533337" cy="503712"/>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fr-CH" sz="1800" b="1" kern="1200" noProof="0" dirty="0">
            <a:solidFill>
              <a:prstClr val="black"/>
            </a:solidFill>
            <a:latin typeface="Calibri" panose="020F0502020204030204"/>
            <a:ea typeface="+mn-ea"/>
            <a:cs typeface="+mn-cs"/>
          </a:endParaRPr>
        </a:p>
        <a:p>
          <a:pPr marL="0" lvl="0" indent="0" algn="ctr" defTabSz="800100">
            <a:lnSpc>
              <a:spcPct val="90000"/>
            </a:lnSpc>
            <a:spcBef>
              <a:spcPct val="0"/>
            </a:spcBef>
            <a:spcAft>
              <a:spcPct val="35000"/>
            </a:spcAft>
            <a:buNone/>
          </a:pPr>
          <a:r>
            <a:rPr lang="fr-CH" sz="1800" b="1" kern="1200" noProof="0" dirty="0">
              <a:solidFill>
                <a:prstClr val="black"/>
              </a:solidFill>
              <a:latin typeface="Calibri" panose="020F0502020204030204"/>
              <a:ea typeface="+mn-ea"/>
              <a:cs typeface="+mn-cs"/>
            </a:rPr>
            <a:t>Médo-Perse</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Calibri" panose="020F0502020204030204"/>
              <a:ea typeface="+mn-ea"/>
              <a:cs typeface="+mn-cs"/>
            </a:rPr>
            <a:t>(539-331 </a:t>
          </a:r>
          <a:r>
            <a:rPr lang="fr-CH" sz="1400" b="0" kern="1200" dirty="0">
              <a:solidFill>
                <a:prstClr val="black"/>
              </a:solidFill>
              <a:latin typeface="Calibri" panose="020F0502020204030204"/>
              <a:ea typeface="+mn-ea"/>
              <a:cs typeface="+mn-cs"/>
            </a:rPr>
            <a:t>av. J.-) </a:t>
          </a:r>
        </a:p>
        <a:p>
          <a:pPr marL="0" lvl="0" indent="0" algn="ctr" defTabSz="800100">
            <a:lnSpc>
              <a:spcPct val="90000"/>
            </a:lnSpc>
            <a:spcBef>
              <a:spcPct val="0"/>
            </a:spcBef>
            <a:spcAft>
              <a:spcPct val="35000"/>
            </a:spcAft>
            <a:buNone/>
          </a:pPr>
          <a:endParaRPr lang="es-ES" sz="1400" b="0" kern="1200" dirty="0">
            <a:solidFill>
              <a:prstClr val="black"/>
            </a:solidFill>
            <a:latin typeface="Calibri" panose="020F0502020204030204"/>
            <a:ea typeface="+mn-ea"/>
            <a:cs typeface="+mn-cs"/>
          </a:endParaRPr>
        </a:p>
      </dsp:txBody>
      <dsp:txXfrm>
        <a:off x="1848297" y="1369744"/>
        <a:ext cx="1503831" cy="474206"/>
      </dsp:txXfrm>
    </dsp:sp>
    <dsp:sp modelId="{4ECFCEB3-34DF-4A84-AC19-3EECCE10722F}">
      <dsp:nvSpPr>
        <dsp:cNvPr id="0" name=""/>
        <dsp:cNvSpPr/>
      </dsp:nvSpPr>
      <dsp:spPr>
        <a:xfrm>
          <a:off x="1939877" y="1969219"/>
          <a:ext cx="1320669" cy="210681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fr-CH" sz="1600" b="1" kern="1200" dirty="0"/>
            <a:t>Plus bas dans la splendeur. </a:t>
          </a:r>
        </a:p>
        <a:p>
          <a:pPr marL="0" lvl="0" indent="0" algn="ctr" defTabSz="711200">
            <a:lnSpc>
              <a:spcPct val="90000"/>
            </a:lnSpc>
            <a:spcBef>
              <a:spcPct val="0"/>
            </a:spcBef>
            <a:spcAft>
              <a:spcPct val="35000"/>
            </a:spcAft>
            <a:buNone/>
          </a:pPr>
          <a:r>
            <a:rPr lang="fr-CH" sz="1600" b="1" kern="1200" dirty="0"/>
            <a:t>Leur système fiscal était basé sur l'argent</a:t>
          </a:r>
        </a:p>
        <a:p>
          <a:pPr marL="0" lvl="0" indent="0" algn="ctr" defTabSz="711200">
            <a:lnSpc>
              <a:spcPct val="90000"/>
            </a:lnSpc>
            <a:spcBef>
              <a:spcPct val="0"/>
            </a:spcBef>
            <a:spcAft>
              <a:spcPct val="35000"/>
            </a:spcAft>
            <a:buNone/>
          </a:pPr>
          <a:endParaRPr lang="es-ES" sz="2000" b="1" kern="1200" dirty="0"/>
        </a:p>
      </dsp:txBody>
      <dsp:txXfrm>
        <a:off x="1978558" y="2007900"/>
        <a:ext cx="1243307" cy="2029448"/>
      </dsp:txXfrm>
    </dsp:sp>
    <dsp:sp modelId="{F8FEFC46-8D5F-4D29-9EA8-71B534F621E1}">
      <dsp:nvSpPr>
        <dsp:cNvPr id="0" name=""/>
        <dsp:cNvSpPr/>
      </dsp:nvSpPr>
      <dsp:spPr>
        <a:xfrm>
          <a:off x="3549444" y="0"/>
          <a:ext cx="1650837" cy="4180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3549444" y="0"/>
        <a:ext cx="1650837" cy="1254179"/>
      </dsp:txXfrm>
    </dsp:sp>
    <dsp:sp modelId="{2F211CE6-4761-4E83-8F88-6855F4411106}">
      <dsp:nvSpPr>
        <dsp:cNvPr id="0" name=""/>
        <dsp:cNvSpPr/>
      </dsp:nvSpPr>
      <dsp:spPr>
        <a:xfrm>
          <a:off x="3608194" y="1354991"/>
          <a:ext cx="1533337" cy="50371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endParaRPr lang="fr-CH" sz="1800" b="1" kern="1200" noProof="0" dirty="0">
            <a:solidFill>
              <a:prstClr val="black"/>
            </a:solidFill>
            <a:latin typeface="Calibri" panose="020F0502020204030204"/>
            <a:ea typeface="+mn-ea"/>
            <a:cs typeface="+mn-cs"/>
          </a:endParaRPr>
        </a:p>
        <a:p>
          <a:pPr marL="0" lvl="0" indent="0" algn="ctr" defTabSz="889000">
            <a:lnSpc>
              <a:spcPct val="90000"/>
            </a:lnSpc>
            <a:spcBef>
              <a:spcPct val="0"/>
            </a:spcBef>
            <a:spcAft>
              <a:spcPct val="35000"/>
            </a:spcAft>
            <a:buNone/>
          </a:pPr>
          <a:r>
            <a:rPr lang="fr-CH" sz="1800" b="1" kern="1200" noProof="0" dirty="0">
              <a:solidFill>
                <a:prstClr val="black"/>
              </a:solidFill>
              <a:latin typeface="Calibri" panose="020F0502020204030204"/>
              <a:ea typeface="+mn-ea"/>
              <a:cs typeface="+mn-cs"/>
            </a:rPr>
            <a:t>Grèce</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Calibri" panose="020F0502020204030204"/>
              <a:ea typeface="+mn-ea"/>
              <a:cs typeface="+mn-cs"/>
            </a:rPr>
            <a:t>(331-168 </a:t>
          </a:r>
          <a:r>
            <a:rPr lang="fr-CH" sz="1400" b="0" kern="1200" dirty="0">
              <a:solidFill>
                <a:prstClr val="black"/>
              </a:solidFill>
              <a:latin typeface="Calibri" panose="020F0502020204030204"/>
              <a:ea typeface="+mn-ea"/>
              <a:cs typeface="+mn-cs"/>
            </a:rPr>
            <a:t>av. J.-) </a:t>
          </a:r>
        </a:p>
        <a:p>
          <a:pPr marL="0" lvl="0" indent="0" algn="ctr" defTabSz="889000">
            <a:lnSpc>
              <a:spcPct val="90000"/>
            </a:lnSpc>
            <a:spcBef>
              <a:spcPct val="0"/>
            </a:spcBef>
            <a:spcAft>
              <a:spcPct val="35000"/>
            </a:spcAft>
            <a:buNone/>
          </a:pPr>
          <a:endParaRPr lang="es-ES" sz="1400" b="0" kern="1200" dirty="0">
            <a:solidFill>
              <a:prstClr val="black"/>
            </a:solidFill>
            <a:latin typeface="Calibri" panose="020F0502020204030204"/>
            <a:ea typeface="+mn-ea"/>
            <a:cs typeface="+mn-cs"/>
          </a:endParaRPr>
        </a:p>
      </dsp:txBody>
      <dsp:txXfrm>
        <a:off x="3622947" y="1369744"/>
        <a:ext cx="1503831" cy="474206"/>
      </dsp:txXfrm>
    </dsp:sp>
    <dsp:sp modelId="{43920A6E-482F-449B-9C60-570E30704E26}">
      <dsp:nvSpPr>
        <dsp:cNvPr id="0" name=""/>
        <dsp:cNvSpPr/>
      </dsp:nvSpPr>
      <dsp:spPr>
        <a:xfrm>
          <a:off x="3714528" y="1969219"/>
          <a:ext cx="1320669" cy="210681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t>« Hommes de </a:t>
          </a:r>
          <a:br>
            <a:rPr lang="fr-CH" sz="2000" b="1" kern="1200" dirty="0"/>
          </a:br>
          <a:r>
            <a:rPr lang="fr-CH" sz="2000" b="1" kern="1200" dirty="0"/>
            <a:t>bronze » (Hérodote ii, 152)</a:t>
          </a:r>
          <a:endParaRPr lang="es-ES" sz="2000" b="1" kern="1200" dirty="0"/>
        </a:p>
      </dsp:txBody>
      <dsp:txXfrm>
        <a:off x="3753209" y="2007900"/>
        <a:ext cx="1243307" cy="2029448"/>
      </dsp:txXfrm>
    </dsp:sp>
    <dsp:sp modelId="{72CDC3DA-5E77-4681-A256-A832C78A9001}">
      <dsp:nvSpPr>
        <dsp:cNvPr id="0" name=""/>
        <dsp:cNvSpPr/>
      </dsp:nvSpPr>
      <dsp:spPr>
        <a:xfrm>
          <a:off x="5324094" y="0"/>
          <a:ext cx="1650837" cy="4180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24094" y="0"/>
        <a:ext cx="1650837" cy="1254179"/>
      </dsp:txXfrm>
    </dsp:sp>
    <dsp:sp modelId="{08C1FDEB-BD51-432F-8BD9-7166C00F73FD}">
      <dsp:nvSpPr>
        <dsp:cNvPr id="0" name=""/>
        <dsp:cNvSpPr/>
      </dsp:nvSpPr>
      <dsp:spPr>
        <a:xfrm>
          <a:off x="5382844" y="1354991"/>
          <a:ext cx="1533337" cy="503712"/>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Rome </a:t>
          </a:r>
          <a:br>
            <a:rPr lang="es-ES" sz="1800" b="1" kern="1200" dirty="0"/>
          </a:br>
          <a:r>
            <a:rPr lang="es-ES" sz="1400" b="0" kern="1200" dirty="0">
              <a:solidFill>
                <a:prstClr val="black"/>
              </a:solidFill>
              <a:latin typeface="Calibri" panose="020F0502020204030204"/>
              <a:ea typeface="+mn-ea"/>
              <a:cs typeface="+mn-cs"/>
            </a:rPr>
            <a:t>(168 a.C.-476 d.C.)</a:t>
          </a:r>
        </a:p>
      </dsp:txBody>
      <dsp:txXfrm>
        <a:off x="5397597" y="1369744"/>
        <a:ext cx="1503831" cy="474206"/>
      </dsp:txXfrm>
    </dsp:sp>
    <dsp:sp modelId="{DF20E5AF-9ADF-403B-BCE4-47CAD8F41017}">
      <dsp:nvSpPr>
        <dsp:cNvPr id="0" name=""/>
        <dsp:cNvSpPr/>
      </dsp:nvSpPr>
      <dsp:spPr>
        <a:xfrm>
          <a:off x="5489178" y="1969219"/>
          <a:ext cx="1320669" cy="2106810"/>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br>
            <a:rPr lang="fr-CH" sz="1800" b="1" kern="1200" dirty="0">
              <a:solidFill>
                <a:prstClr val="black"/>
              </a:solidFill>
              <a:latin typeface="Calibri" panose="020F0502020204030204"/>
              <a:ea typeface="+mn-ea"/>
              <a:cs typeface="+mn-cs"/>
            </a:rPr>
          </a:br>
          <a:r>
            <a:rPr lang="fr-CH" sz="1800" b="1" kern="1200" dirty="0">
              <a:solidFill>
                <a:prstClr val="black"/>
              </a:solidFill>
              <a:latin typeface="Calibri" panose="020F0502020204030204"/>
              <a:ea typeface="+mn-ea"/>
              <a:cs typeface="+mn-cs"/>
            </a:rPr>
            <a:t>L'Empire de fer, fort militaire </a:t>
          </a:r>
          <a:r>
            <a:rPr lang="fr-CH" sz="1800" b="1" kern="1200" dirty="0">
              <a:solidFill>
                <a:prstClr val="black"/>
              </a:solidFill>
              <a:latin typeface="+mn-lt"/>
              <a:ea typeface="+mn-ea"/>
              <a:cs typeface="+mn-cs"/>
            </a:rPr>
            <a:t>–ment </a:t>
          </a:r>
          <a:br>
            <a:rPr lang="fr-CH" sz="1800" b="1" kern="1200" dirty="0">
              <a:solidFill>
                <a:prstClr val="black"/>
              </a:solidFill>
              <a:latin typeface="+mn-lt"/>
              <a:ea typeface="+mn-ea"/>
              <a:cs typeface="+mn-cs"/>
            </a:rPr>
          </a:br>
          <a:r>
            <a:rPr lang="fr-CH" sz="1800" b="1" kern="1200" dirty="0">
              <a:solidFill>
                <a:prstClr val="black"/>
              </a:solidFill>
              <a:latin typeface="Calibri" panose="020F0502020204030204"/>
              <a:ea typeface="+mn-ea"/>
              <a:cs typeface="+mn-cs"/>
            </a:rPr>
            <a:t>et </a:t>
          </a:r>
          <a:r>
            <a:rPr lang="fr-CH" sz="1800" b="1" kern="1200" noProof="0" dirty="0">
              <a:solidFill>
                <a:prstClr val="black"/>
              </a:solidFill>
              <a:latin typeface="Calibri" panose="020F0502020204030204"/>
              <a:ea typeface="+mn-ea"/>
              <a:cs typeface="+mn-cs"/>
            </a:rPr>
            <a:t>politique-ment</a:t>
          </a:r>
        </a:p>
        <a:p>
          <a:pPr marL="0" lvl="0" indent="0" algn="ctr" defTabSz="800100">
            <a:lnSpc>
              <a:spcPct val="90000"/>
            </a:lnSpc>
            <a:spcBef>
              <a:spcPct val="0"/>
            </a:spcBef>
            <a:spcAft>
              <a:spcPct val="35000"/>
            </a:spcAft>
            <a:buNone/>
          </a:pPr>
          <a:endParaRPr lang="es-ES" sz="1800" b="1" kern="1200" dirty="0">
            <a:solidFill>
              <a:prstClr val="black"/>
            </a:solidFill>
            <a:latin typeface="Calibri" panose="020F0502020204030204"/>
            <a:ea typeface="+mn-ea"/>
            <a:cs typeface="+mn-cs"/>
          </a:endParaRPr>
        </a:p>
      </dsp:txBody>
      <dsp:txXfrm>
        <a:off x="5527859" y="2007900"/>
        <a:ext cx="1243307" cy="2029448"/>
      </dsp:txXfrm>
    </dsp:sp>
    <dsp:sp modelId="{673C77C2-F9A9-4CF5-A0A4-FECC3E48CD6D}">
      <dsp:nvSpPr>
        <dsp:cNvPr id="0" name=""/>
        <dsp:cNvSpPr/>
      </dsp:nvSpPr>
      <dsp:spPr>
        <a:xfrm>
          <a:off x="7178315" y="0"/>
          <a:ext cx="1650837" cy="4180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7178315" y="0"/>
        <a:ext cx="1650837" cy="1254179"/>
      </dsp:txXfrm>
    </dsp:sp>
    <dsp:sp modelId="{154B3DD3-E223-4E85-9BE1-88BDD1A7D9F0}">
      <dsp:nvSpPr>
        <dsp:cNvPr id="0" name=""/>
        <dsp:cNvSpPr/>
      </dsp:nvSpPr>
      <dsp:spPr>
        <a:xfrm>
          <a:off x="7098744" y="1354991"/>
          <a:ext cx="1809978" cy="503712"/>
        </a:xfrm>
        <a:prstGeom prst="roundRect">
          <a:avLst>
            <a:gd name="adj" fmla="val 10000"/>
          </a:avLst>
        </a:prstGeom>
        <a:gradFill flip="none" rotWithShape="0">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1800" b="1" kern="1200" noProof="0" dirty="0">
              <a:solidFill>
                <a:prstClr val="black"/>
              </a:solidFill>
              <a:latin typeface="Calibri" panose="020F0502020204030204"/>
              <a:ea typeface="+mn-ea"/>
              <a:cs typeface="+mn-cs"/>
            </a:rPr>
            <a:t>Europe</a:t>
          </a:r>
          <a:r>
            <a:rPr lang="es-ES" sz="1800" b="1" kern="1200" dirty="0">
              <a:solidFill>
                <a:prstClr val="black"/>
              </a:solidFill>
              <a:latin typeface="Calibri" panose="020F0502020204030204"/>
              <a:ea typeface="+mn-ea"/>
              <a:cs typeface="+mn-cs"/>
            </a:rPr>
            <a:t> </a:t>
          </a:r>
          <a:br>
            <a:rPr lang="es-ES" sz="1800" b="1" kern="1200" dirty="0">
              <a:solidFill>
                <a:prstClr val="black"/>
              </a:solidFill>
              <a:latin typeface="Calibri" panose="020F0502020204030204"/>
              <a:ea typeface="+mn-ea"/>
              <a:cs typeface="+mn-cs"/>
            </a:rPr>
          </a:br>
          <a:r>
            <a:rPr lang="es-ES" sz="1400" b="0" kern="1200" dirty="0">
              <a:solidFill>
                <a:prstClr val="black"/>
              </a:solidFill>
              <a:latin typeface="Calibri" panose="020F0502020204030204"/>
              <a:ea typeface="+mn-ea"/>
              <a:cs typeface="+mn-cs"/>
            </a:rPr>
            <a:t>(476 d.C.-2ª Venida)</a:t>
          </a:r>
        </a:p>
      </dsp:txBody>
      <dsp:txXfrm>
        <a:off x="7113497" y="1369744"/>
        <a:ext cx="1780472" cy="474206"/>
      </dsp:txXfrm>
    </dsp:sp>
    <dsp:sp modelId="{7A74D07B-BEA8-4BA3-B0F1-170C3B90B16F}">
      <dsp:nvSpPr>
        <dsp:cNvPr id="0" name=""/>
        <dsp:cNvSpPr/>
      </dsp:nvSpPr>
      <dsp:spPr>
        <a:xfrm>
          <a:off x="7343398" y="1969219"/>
          <a:ext cx="1320669" cy="2106810"/>
        </a:xfrm>
        <a:prstGeom prst="roundRect">
          <a:avLst>
            <a:gd name="adj" fmla="val 10000"/>
          </a:avLst>
        </a:prstGeom>
        <a:gradFill flip="none" rotWithShape="0">
          <a:gsLst>
            <a:gs pos="0">
              <a:srgbClr val="ED7D31">
                <a:lumMod val="50000"/>
                <a:tint val="66000"/>
                <a:satMod val="160000"/>
              </a:srgbClr>
            </a:gs>
            <a:gs pos="50000">
              <a:srgbClr val="ED7D31">
                <a:lumMod val="50000"/>
                <a:tint val="44500"/>
                <a:satMod val="160000"/>
              </a:srgbClr>
            </a:gs>
            <a:gs pos="100000">
              <a:srgbClr val="ED7D31">
                <a:lumMod val="50000"/>
                <a:tint val="23500"/>
                <a:satMod val="160000"/>
              </a:srgb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endParaRPr lang="fr-CH" sz="2000" b="1" kern="1200" dirty="0">
            <a:solidFill>
              <a:prstClr val="black"/>
            </a:solidFill>
            <a:latin typeface="Calibri" panose="020F0502020204030204"/>
            <a:ea typeface="+mn-ea"/>
            <a:cs typeface="+mn-cs"/>
          </a:endParaRPr>
        </a:p>
        <a:p>
          <a:pPr marL="0" lvl="0" indent="0" algn="ctr" defTabSz="889000">
            <a:lnSpc>
              <a:spcPct val="90000"/>
            </a:lnSpc>
            <a:spcBef>
              <a:spcPct val="0"/>
            </a:spcBef>
            <a:spcAft>
              <a:spcPct val="35000"/>
            </a:spcAft>
            <a:buNone/>
          </a:pPr>
          <a:r>
            <a:rPr lang="fr-CH" sz="2000" b="1" kern="1200" dirty="0">
              <a:solidFill>
                <a:prstClr val="black"/>
              </a:solidFill>
              <a:latin typeface="Calibri" panose="020F0502020204030204"/>
              <a:ea typeface="+mn-ea"/>
              <a:cs typeface="+mn-cs"/>
            </a:rPr>
            <a:t>Unis par des alliances humaines, mais toujours divisés</a:t>
          </a:r>
        </a:p>
        <a:p>
          <a:pPr marL="0" lvl="0" indent="0" algn="ctr" defTabSz="889000">
            <a:lnSpc>
              <a:spcPct val="90000"/>
            </a:lnSpc>
            <a:spcBef>
              <a:spcPct val="0"/>
            </a:spcBef>
            <a:spcAft>
              <a:spcPct val="35000"/>
            </a:spcAft>
            <a:buNone/>
          </a:pPr>
          <a:endParaRPr lang="es-ES" sz="2000" b="1" kern="1200" dirty="0">
            <a:solidFill>
              <a:prstClr val="black"/>
            </a:solidFill>
            <a:latin typeface="Calibri" panose="020F0502020204030204"/>
            <a:ea typeface="+mn-ea"/>
            <a:cs typeface="+mn-cs"/>
          </a:endParaRPr>
        </a:p>
      </dsp:txBody>
      <dsp:txXfrm>
        <a:off x="7382079" y="2007900"/>
        <a:ext cx="1243307" cy="2029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69FCF-6D04-4084-BD15-1B3564AC99DC}">
      <dsp:nvSpPr>
        <dsp:cNvPr id="0" name=""/>
        <dsp:cNvSpPr/>
      </dsp:nvSpPr>
      <dsp:spPr>
        <a:xfrm>
          <a:off x="2665984" y="0"/>
          <a:ext cx="3998976" cy="2295115"/>
        </a:xfrm>
        <a:prstGeom prst="rightArrow">
          <a:avLst>
            <a:gd name="adj1" fmla="val 75000"/>
            <a:gd name="adj2" fmla="val 50000"/>
          </a:avLst>
        </a:prstGeom>
        <a:solidFill>
          <a:srgbClr val="00FF99">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None/>
          </a:pPr>
          <a:endParaRPr lang="fr-CH" sz="2800" kern="1200" dirty="0"/>
        </a:p>
        <a:p>
          <a:pPr marL="285750" lvl="1" indent="-285750" algn="ctr" defTabSz="1244600">
            <a:lnSpc>
              <a:spcPct val="90000"/>
            </a:lnSpc>
            <a:spcBef>
              <a:spcPct val="0"/>
            </a:spcBef>
            <a:spcAft>
              <a:spcPct val="15000"/>
            </a:spcAft>
            <a:buNone/>
          </a:pPr>
          <a:r>
            <a:rPr lang="fr-CH" sz="2800" kern="1200" dirty="0">
              <a:effectLst>
                <a:outerShdw blurRad="38100" dist="38100" dir="2700000" algn="tl">
                  <a:srgbClr val="000000">
                    <a:alpha val="43137"/>
                  </a:srgbClr>
                </a:outerShdw>
              </a:effectLst>
            </a:rPr>
            <a:t>« le rocher du salut » </a:t>
          </a:r>
        </a:p>
        <a:p>
          <a:pPr marL="228600" lvl="1" indent="-228600" algn="ctr" defTabSz="889000">
            <a:lnSpc>
              <a:spcPct val="90000"/>
            </a:lnSpc>
            <a:spcBef>
              <a:spcPct val="0"/>
            </a:spcBef>
            <a:spcAft>
              <a:spcPct val="15000"/>
            </a:spcAft>
            <a:buNone/>
          </a:pPr>
          <a:r>
            <a:rPr lang="fr-CH" sz="2000" kern="1200" dirty="0"/>
            <a:t>Deutéronome 32.15</a:t>
          </a:r>
        </a:p>
      </dsp:txBody>
      <dsp:txXfrm>
        <a:off x="2665984" y="286889"/>
        <a:ext cx="3138308" cy="1721337"/>
      </dsp:txXfrm>
    </dsp:sp>
    <dsp:sp modelId="{DF145CF6-4AF2-4A4C-A213-CA057BBBD047}">
      <dsp:nvSpPr>
        <dsp:cNvPr id="0" name=""/>
        <dsp:cNvSpPr/>
      </dsp:nvSpPr>
      <dsp:spPr>
        <a:xfrm>
          <a:off x="0" y="588"/>
          <a:ext cx="2665984" cy="229511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CH" sz="2800" kern="1200" dirty="0"/>
            <a:t>« Des siècles avant la venue </a:t>
          </a:r>
          <a:br>
            <a:rPr lang="fr-CH" sz="2800" kern="1200" dirty="0"/>
          </a:br>
          <a:r>
            <a:rPr lang="fr-CH" sz="2800" kern="1200" dirty="0"/>
            <a:t>du Messie, </a:t>
          </a:r>
          <a:br>
            <a:rPr lang="fr-CH" sz="2800" kern="1200" dirty="0"/>
          </a:br>
          <a:r>
            <a:rPr lang="fr-CH" sz="2800" kern="1200" dirty="0"/>
            <a:t>Moïse l’appelait…</a:t>
          </a:r>
        </a:p>
      </dsp:txBody>
      <dsp:txXfrm>
        <a:off x="112038" y="112626"/>
        <a:ext cx="2441908" cy="2071039"/>
      </dsp:txXfrm>
    </dsp:sp>
    <dsp:sp modelId="{1EB40E1E-FEBF-4D2D-8E9A-9FE0BCD3396A}">
      <dsp:nvSpPr>
        <dsp:cNvPr id="0" name=""/>
        <dsp:cNvSpPr/>
      </dsp:nvSpPr>
      <dsp:spPr>
        <a:xfrm>
          <a:off x="2665984" y="2525215"/>
          <a:ext cx="3998976" cy="2295115"/>
        </a:xfrm>
        <a:prstGeom prst="rightArrow">
          <a:avLst>
            <a:gd name="adj1" fmla="val 75000"/>
            <a:gd name="adj2" fmla="val 50000"/>
          </a:avLst>
        </a:prstGeom>
        <a:solidFill>
          <a:srgbClr val="00FF99">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None/>
          </a:pPr>
          <a:r>
            <a:rPr lang="fr-CH" sz="2400" kern="1200" dirty="0">
              <a:effectLst>
                <a:outerShdw blurRad="38100" dist="38100" dir="2700000" algn="tl">
                  <a:srgbClr val="000000">
                    <a:alpha val="43137"/>
                  </a:srgbClr>
                </a:outerShdw>
              </a:effectLst>
            </a:rPr>
            <a:t>« le rocher des siècles », </a:t>
          </a:r>
          <a:br>
            <a:rPr lang="fr-CH" sz="2400" kern="1200" dirty="0">
              <a:effectLst>
                <a:outerShdw blurRad="38100" dist="38100" dir="2700000" algn="tl">
                  <a:srgbClr val="000000">
                    <a:alpha val="43137"/>
                  </a:srgbClr>
                </a:outerShdw>
              </a:effectLst>
            </a:rPr>
          </a:br>
          <a:r>
            <a:rPr lang="fr-CH" sz="2400" kern="1200" dirty="0">
              <a:effectLst>
                <a:outerShdw blurRad="38100" dist="38100" dir="2700000" algn="tl">
                  <a:srgbClr val="000000">
                    <a:alpha val="43137"/>
                  </a:srgbClr>
                </a:outerShdw>
              </a:effectLst>
            </a:rPr>
            <a:t>« l’ombre d’un grand rocher dans </a:t>
          </a:r>
          <a:br>
            <a:rPr lang="fr-CH" sz="2400" kern="1200" dirty="0">
              <a:effectLst>
                <a:outerShdw blurRad="38100" dist="38100" dir="2700000" algn="tl">
                  <a:srgbClr val="000000">
                    <a:alpha val="43137"/>
                  </a:srgbClr>
                </a:outerShdw>
              </a:effectLst>
            </a:rPr>
          </a:br>
          <a:r>
            <a:rPr lang="fr-CH" sz="2400" kern="1200" dirty="0">
              <a:effectLst>
                <a:outerShdw blurRad="38100" dist="38100" dir="2700000" algn="tl">
                  <a:srgbClr val="000000">
                    <a:alpha val="43137"/>
                  </a:srgbClr>
                </a:outerShdw>
              </a:effectLst>
            </a:rPr>
            <a:t>un pays désolé »</a:t>
          </a:r>
        </a:p>
        <a:p>
          <a:pPr marL="228600" lvl="1" indent="-228600" algn="ctr" defTabSz="933450">
            <a:lnSpc>
              <a:spcPct val="90000"/>
            </a:lnSpc>
            <a:spcBef>
              <a:spcPct val="0"/>
            </a:spcBef>
            <a:spcAft>
              <a:spcPct val="15000"/>
            </a:spcAft>
            <a:buNone/>
          </a:pPr>
          <a:r>
            <a:rPr lang="fr-CH" sz="2100" kern="1200" dirty="0"/>
            <a:t>(Ésaïe 26.4 ; 32.2). </a:t>
          </a:r>
        </a:p>
      </dsp:txBody>
      <dsp:txXfrm>
        <a:off x="2665984" y="2812104"/>
        <a:ext cx="3138308" cy="1721337"/>
      </dsp:txXfrm>
    </dsp:sp>
    <dsp:sp modelId="{2319F9CE-A360-4C4A-8C0C-122AD8249310}">
      <dsp:nvSpPr>
        <dsp:cNvPr id="0" name=""/>
        <dsp:cNvSpPr/>
      </dsp:nvSpPr>
      <dsp:spPr>
        <a:xfrm>
          <a:off x="0" y="2525215"/>
          <a:ext cx="2665984" cy="2295115"/>
        </a:xfrm>
        <a:prstGeom prst="roundRect">
          <a:avLst/>
        </a:prstGeom>
        <a:solidFill>
          <a:srgbClr val="2A4C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CH" sz="2800" kern="1200" dirty="0"/>
            <a:t>Esaïe l’appelle…</a:t>
          </a:r>
        </a:p>
      </dsp:txBody>
      <dsp:txXfrm>
        <a:off x="112038" y="2637253"/>
        <a:ext cx="2441908" cy="2071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46E2F-A6B1-4373-AA51-D352CB900302}">
      <dsp:nvSpPr>
        <dsp:cNvPr id="0" name=""/>
        <dsp:cNvSpPr/>
      </dsp:nvSpPr>
      <dsp:spPr>
        <a:xfrm>
          <a:off x="837" y="0"/>
          <a:ext cx="2176766" cy="30987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H" sz="2800" kern="1200" dirty="0"/>
            <a:t>Psaume 62.3</a:t>
          </a:r>
        </a:p>
      </dsp:txBody>
      <dsp:txXfrm>
        <a:off x="837" y="0"/>
        <a:ext cx="2176766" cy="929627"/>
      </dsp:txXfrm>
    </dsp:sp>
    <dsp:sp modelId="{D9B1F696-C224-43AC-A8EE-5EA852C8B8FD}">
      <dsp:nvSpPr>
        <dsp:cNvPr id="0" name=""/>
        <dsp:cNvSpPr/>
      </dsp:nvSpPr>
      <dsp:spPr>
        <a:xfrm>
          <a:off x="98034" y="929627"/>
          <a:ext cx="1982372" cy="2014192"/>
        </a:xfrm>
        <a:prstGeom prst="roundRect">
          <a:avLst>
            <a:gd name="adj" fmla="val 10000"/>
          </a:avLst>
        </a:prstGeom>
        <a:solidFill>
          <a:srgbClr val="00206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fr-CH" sz="2400" kern="1200" dirty="0">
              <a:solidFill>
                <a:prstClr val="white"/>
              </a:solidFill>
              <a:latin typeface="Calibri" panose="020F0502020204030204"/>
              <a:ea typeface="+mn-ea"/>
              <a:cs typeface="+mn-cs"/>
            </a:rPr>
            <a:t>« mon rocher, ma retraite »</a:t>
          </a:r>
        </a:p>
      </dsp:txBody>
      <dsp:txXfrm>
        <a:off x="156096" y="987689"/>
        <a:ext cx="1866248" cy="1898068"/>
      </dsp:txXfrm>
    </dsp:sp>
    <dsp:sp modelId="{E77891AE-E54F-4FF5-A931-A6DD27F39C4A}">
      <dsp:nvSpPr>
        <dsp:cNvPr id="0" name=""/>
        <dsp:cNvSpPr/>
      </dsp:nvSpPr>
      <dsp:spPr>
        <a:xfrm>
          <a:off x="2340861" y="0"/>
          <a:ext cx="2176766" cy="30987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H" sz="2800" kern="1200" dirty="0"/>
            <a:t>Psaume 73.26</a:t>
          </a:r>
        </a:p>
      </dsp:txBody>
      <dsp:txXfrm>
        <a:off x="2340861" y="0"/>
        <a:ext cx="2176766" cy="929627"/>
      </dsp:txXfrm>
    </dsp:sp>
    <dsp:sp modelId="{A70A189D-1CEA-4E0E-A338-F032F40DD67A}">
      <dsp:nvSpPr>
        <dsp:cNvPr id="0" name=""/>
        <dsp:cNvSpPr/>
      </dsp:nvSpPr>
      <dsp:spPr>
        <a:xfrm>
          <a:off x="2558538" y="929627"/>
          <a:ext cx="1741413" cy="2014192"/>
        </a:xfrm>
        <a:prstGeom prst="roundRect">
          <a:avLst>
            <a:gd name="adj" fmla="val 10000"/>
          </a:avLst>
        </a:prstGeom>
        <a:solidFill>
          <a:srgbClr val="00206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fr-CH" sz="2400" kern="1200" dirty="0">
              <a:solidFill>
                <a:prstClr val="white"/>
              </a:solidFill>
              <a:latin typeface="Calibri" panose="020F0502020204030204"/>
              <a:ea typeface="+mn-ea"/>
              <a:cs typeface="+mn-cs"/>
            </a:rPr>
            <a:t>« le rocher </a:t>
          </a:r>
          <a:br>
            <a:rPr lang="fr-CH" sz="2400" kern="1200" dirty="0">
              <a:solidFill>
                <a:prstClr val="white"/>
              </a:solidFill>
              <a:latin typeface="Calibri" panose="020F0502020204030204"/>
              <a:ea typeface="+mn-ea"/>
              <a:cs typeface="+mn-cs"/>
            </a:rPr>
          </a:br>
          <a:r>
            <a:rPr lang="fr-CH" sz="2400" kern="1200" dirty="0">
              <a:solidFill>
                <a:prstClr val="white"/>
              </a:solidFill>
              <a:latin typeface="Calibri" panose="020F0502020204030204"/>
              <a:ea typeface="+mn-ea"/>
              <a:cs typeface="+mn-cs"/>
            </a:rPr>
            <a:t>de mon cœur » </a:t>
          </a:r>
        </a:p>
      </dsp:txBody>
      <dsp:txXfrm>
        <a:off x="2609542" y="980631"/>
        <a:ext cx="1639405" cy="1912184"/>
      </dsp:txXfrm>
    </dsp:sp>
    <dsp:sp modelId="{2B1CA68E-A991-46CF-89C5-071D6A8401A6}">
      <dsp:nvSpPr>
        <dsp:cNvPr id="0" name=""/>
        <dsp:cNvSpPr/>
      </dsp:nvSpPr>
      <dsp:spPr>
        <a:xfrm>
          <a:off x="4680885" y="0"/>
          <a:ext cx="2176766" cy="30987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H" sz="2800" kern="1200" dirty="0"/>
            <a:t>Psaume 71.3</a:t>
          </a:r>
        </a:p>
      </dsp:txBody>
      <dsp:txXfrm>
        <a:off x="4680885" y="0"/>
        <a:ext cx="2176766" cy="929627"/>
      </dsp:txXfrm>
    </dsp:sp>
    <dsp:sp modelId="{FCFFBB44-DDC8-487D-88E2-E99576B9B395}">
      <dsp:nvSpPr>
        <dsp:cNvPr id="0" name=""/>
        <dsp:cNvSpPr/>
      </dsp:nvSpPr>
      <dsp:spPr>
        <a:xfrm>
          <a:off x="4898562" y="929627"/>
          <a:ext cx="1741413" cy="2014192"/>
        </a:xfrm>
        <a:prstGeom prst="roundRect">
          <a:avLst>
            <a:gd name="adj" fmla="val 10000"/>
          </a:avLst>
        </a:prstGeom>
        <a:solidFill>
          <a:srgbClr val="00206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fr-CH" sz="2400" kern="1200" dirty="0">
              <a:solidFill>
                <a:prstClr val="white"/>
              </a:solidFill>
              <a:latin typeface="Calibri" panose="020F0502020204030204"/>
              <a:ea typeface="+mn-ea"/>
              <a:cs typeface="+mn-cs"/>
            </a:rPr>
            <a:t>« le rocher où je trouve un refuge » </a:t>
          </a:r>
        </a:p>
      </dsp:txBody>
      <dsp:txXfrm>
        <a:off x="4949566" y="980631"/>
        <a:ext cx="1639405" cy="19121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420326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85200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23998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A92BFD0-A158-4980-88F1-95B072DE55D4}"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3045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92BFD0-A158-4980-88F1-95B072DE55D4}"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3375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A92BFD0-A158-4980-88F1-95B072DE55D4}"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39263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A92BFD0-A158-4980-88F1-95B072DE55D4}" type="datetimeFigureOut">
              <a:rPr lang="es-ES" smtClean="0"/>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141492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A92BFD0-A158-4980-88F1-95B072DE55D4}" type="datetimeFigureOut">
              <a:rPr lang="es-ES" smtClean="0"/>
              <a:t>13/01/2020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3973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A92BFD0-A158-4980-88F1-95B072DE55D4}" type="datetimeFigureOut">
              <a:rPr lang="es-ES" smtClean="0"/>
              <a:t>13/01/2020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321550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2BFD0-A158-4980-88F1-95B072DE55D4}" type="datetimeFigureOut">
              <a:rPr lang="es-ES" smtClean="0"/>
              <a:t>13/01/2020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63577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A92BFD0-A158-4980-88F1-95B072DE55D4}" type="datetimeFigureOut">
              <a:rPr lang="es-ES" smtClean="0"/>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39625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378243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A92BFD0-A158-4980-88F1-95B072DE55D4}" type="datetimeFigureOut">
              <a:rPr lang="es-ES" smtClean="0"/>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36184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92BFD0-A158-4980-88F1-95B072DE55D4}"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176041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92BFD0-A158-4980-88F1-95B072DE55D4}"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FC3DC8-7F5E-4632-93FA-E3CFE4161CBB}" type="slidenum">
              <a:rPr lang="es-ES" smtClean="0"/>
              <a:t>‹Nº›</a:t>
            </a:fld>
            <a:endParaRPr lang="es-ES"/>
          </a:p>
        </p:txBody>
      </p:sp>
    </p:spTree>
    <p:extLst>
      <p:ext uri="{BB962C8B-B14F-4D97-AF65-F5344CB8AC3E}">
        <p14:creationId xmlns:p14="http://schemas.microsoft.com/office/powerpoint/2010/main" val="6645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8AD86D-0599-4466-99FD-F4B15A6915FE}" type="datetimeFigureOut">
              <a:rPr lang="es-ES" smtClean="0"/>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23048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8AD86D-0599-4466-99FD-F4B15A6915FE}" type="datetimeFigureOut">
              <a:rPr lang="es-ES" smtClean="0"/>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7029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8AD86D-0599-4466-99FD-F4B15A6915FE}" type="datetimeFigureOut">
              <a:rPr lang="es-ES" smtClean="0"/>
              <a:t>13/01/2020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2877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8AD86D-0599-4466-99FD-F4B15A6915FE}" type="datetimeFigureOut">
              <a:rPr lang="es-ES" smtClean="0"/>
              <a:t>13/01/2020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15209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AD86D-0599-4466-99FD-F4B15A6915FE}" type="datetimeFigureOut">
              <a:rPr lang="es-ES" smtClean="0"/>
              <a:t>13/01/2020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24711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8AD86D-0599-4466-99FD-F4B15A6915FE}" type="datetimeFigureOut">
              <a:rPr lang="es-ES" smtClean="0"/>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14465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8AD86D-0599-4466-99FD-F4B15A6915FE}" type="datetimeFigureOut">
              <a:rPr lang="es-ES" smtClean="0"/>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939141-6124-40C3-AA55-E6EA333AC5AE}" type="slidenum">
              <a:rPr lang="es-ES" smtClean="0"/>
              <a:t>‹Nº›</a:t>
            </a:fld>
            <a:endParaRPr lang="es-ES"/>
          </a:p>
        </p:txBody>
      </p:sp>
    </p:spTree>
    <p:extLst>
      <p:ext uri="{BB962C8B-B14F-4D97-AF65-F5344CB8AC3E}">
        <p14:creationId xmlns:p14="http://schemas.microsoft.com/office/powerpoint/2010/main" val="16501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AD86D-0599-4466-99FD-F4B15A6915FE}" type="datetimeFigureOut">
              <a:rPr lang="es-ES" smtClean="0"/>
              <a:t>13/01/2020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39141-6124-40C3-AA55-E6EA333AC5AE}" type="slidenum">
              <a:rPr lang="es-ES" smtClean="0"/>
              <a:t>‹Nº›</a:t>
            </a:fld>
            <a:endParaRPr lang="es-ES"/>
          </a:p>
        </p:txBody>
      </p:sp>
    </p:spTree>
    <p:extLst>
      <p:ext uri="{BB962C8B-B14F-4D97-AF65-F5344CB8AC3E}">
        <p14:creationId xmlns:p14="http://schemas.microsoft.com/office/powerpoint/2010/main" val="360684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2BFD0-A158-4980-88F1-95B072DE55D4}" type="datetimeFigureOut">
              <a:rPr lang="es-ES" smtClean="0"/>
              <a:t>13/01/2020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C3DC8-7F5E-4632-93FA-E3CFE4161CBB}" type="slidenum">
              <a:rPr lang="es-ES" smtClean="0"/>
              <a:t>‹Nº›</a:t>
            </a:fld>
            <a:endParaRPr lang="es-ES"/>
          </a:p>
        </p:txBody>
      </p:sp>
    </p:spTree>
    <p:extLst>
      <p:ext uri="{BB962C8B-B14F-4D97-AF65-F5344CB8AC3E}">
        <p14:creationId xmlns:p14="http://schemas.microsoft.com/office/powerpoint/2010/main" val="3191963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4.pn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eg"/><Relationship Id="rId7" Type="http://schemas.openxmlformats.org/officeDocument/2006/relationships/diagramColors" Target="../diagrams/colors3.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lire.la-bible.net/verset/Daniel/2/5/NFC" TargetMode="External"/><Relationship Id="rId3" Type="http://schemas.openxmlformats.org/officeDocument/2006/relationships/image" Target="../media/image6.png"/><Relationship Id="rId7" Type="http://schemas.openxmlformats.org/officeDocument/2006/relationships/hyperlink" Target="https://lire.la-bible.net/verset/Daniel/2/4/NFC" TargetMode="External"/><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hyperlink" Target="https://lire.la-bible.net/verset/Daniel/2/3/NFC" TargetMode="External"/><Relationship Id="rId5" Type="http://schemas.openxmlformats.org/officeDocument/2006/relationships/hyperlink" Target="https://lire.la-bible.net/verset/Daniel/2/2/NFC" TargetMode="External"/><Relationship Id="rId4" Type="http://schemas.openxmlformats.org/officeDocument/2006/relationships/hyperlink" Target="https://lire.la-bible.net/verset/Daniel/2/1/NFC"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BAE275B-79C9-4898-BCB0-2E1D3C8838BB}"/>
              </a:ext>
            </a:extLst>
          </p:cNvPr>
          <p:cNvSpPr txBox="1"/>
          <p:nvPr/>
        </p:nvSpPr>
        <p:spPr>
          <a:xfrm>
            <a:off x="5399512" y="519470"/>
            <a:ext cx="3744488" cy="1200329"/>
          </a:xfrm>
          <a:prstGeom prst="rect">
            <a:avLst/>
          </a:prstGeom>
          <a:noFill/>
        </p:spPr>
        <p:txBody>
          <a:bodyPr wrap="square" rtlCol="0">
            <a:spAutoFit/>
            <a:scene3d>
              <a:camera prst="orthographicFront"/>
              <a:lightRig rig="soft" dir="t">
                <a:rot lat="0" lon="0" rev="15600000"/>
              </a:lightRig>
            </a:scene3d>
            <a:sp3d extrusionH="57150" contourW="12700" prstMaterial="softEdge">
              <a:bevelT w="25400" h="38100"/>
            </a:sp3d>
          </a:bodyPr>
          <a:lstStyle/>
          <a:p>
            <a:r>
              <a:rPr lang="fr-CH" sz="3600" b="1" dirty="0">
                <a:ln/>
                <a:solidFill>
                  <a:schemeClr val="accent4"/>
                </a:solidFill>
                <a:effectLst>
                  <a:outerShdw blurRad="63500" sx="102000" sy="102000" algn="ctr" rotWithShape="0">
                    <a:prstClr val="black"/>
                  </a:outerShdw>
                </a:effectLst>
              </a:rPr>
              <a:t>DU MYSTERE À </a:t>
            </a:r>
            <a:br>
              <a:rPr lang="fr-CH" sz="3600" b="1" dirty="0">
                <a:ln/>
                <a:solidFill>
                  <a:schemeClr val="accent4"/>
                </a:solidFill>
                <a:effectLst>
                  <a:outerShdw blurRad="63500" sx="102000" sy="102000" algn="ctr" rotWithShape="0">
                    <a:prstClr val="black"/>
                  </a:outerShdw>
                </a:effectLst>
              </a:rPr>
            </a:br>
            <a:r>
              <a:rPr lang="fr-CH" sz="3600" b="1" dirty="0">
                <a:ln/>
                <a:solidFill>
                  <a:schemeClr val="accent4"/>
                </a:solidFill>
                <a:effectLst>
                  <a:outerShdw blurRad="63500" sx="102000" sy="102000" algn="ctr" rotWithShape="0">
                    <a:prstClr val="black"/>
                  </a:outerShdw>
                </a:effectLst>
              </a:rPr>
              <a:t>LA REVELATION</a:t>
            </a:r>
            <a:endParaRPr lang="es-ES" sz="3600" b="1" dirty="0">
              <a:ln/>
              <a:solidFill>
                <a:schemeClr val="accent4"/>
              </a:solidFill>
              <a:effectLst>
                <a:outerShdw blurRad="63500" sx="102000" sy="102000" algn="ctr" rotWithShape="0">
                  <a:prstClr val="black"/>
                </a:outerShdw>
              </a:effectLst>
            </a:endParaRPr>
          </a:p>
        </p:txBody>
      </p:sp>
      <p:sp>
        <p:nvSpPr>
          <p:cNvPr id="5" name="CuadroTexto 4">
            <a:extLst>
              <a:ext uri="{FF2B5EF4-FFF2-40B4-BE49-F238E27FC236}">
                <a16:creationId xmlns:a16="http://schemas.microsoft.com/office/drawing/2014/main" id="{A8FA07B6-FEEC-441C-A88C-4AC093AEC901}"/>
              </a:ext>
            </a:extLst>
          </p:cNvPr>
          <p:cNvSpPr txBox="1"/>
          <p:nvPr/>
        </p:nvSpPr>
        <p:spPr>
          <a:xfrm>
            <a:off x="0" y="5320267"/>
            <a:ext cx="1123406" cy="1200329"/>
          </a:xfrm>
          <a:prstGeom prst="rect">
            <a:avLst/>
          </a:prstGeom>
          <a:noFill/>
        </p:spPr>
        <p:txBody>
          <a:bodyPr wrap="square" rtlCol="0">
            <a:spAutoFit/>
          </a:bodyPr>
          <a:lstStyle/>
          <a:p>
            <a:pPr algn="ctr"/>
            <a:r>
              <a:rPr lang="fr-CH" b="1" dirty="0">
                <a:solidFill>
                  <a:schemeClr val="accent4">
                    <a:lumMod val="40000"/>
                    <a:lumOff val="60000"/>
                  </a:schemeClr>
                </a:solidFill>
                <a:effectLst>
                  <a:outerShdw blurRad="38100" dist="38100" dir="2700000" algn="tl">
                    <a:srgbClr val="000000">
                      <a:alpha val="43137"/>
                    </a:srgbClr>
                  </a:outerShdw>
                </a:effectLst>
              </a:rPr>
              <a:t>Leçon 3 pour le 18 janvier 2020</a:t>
            </a:r>
            <a:endParaRPr lang="es-ES" b="1"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97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F3AAB66-8D45-4903-B0C2-395F28FEA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987" y="3738473"/>
            <a:ext cx="2147261" cy="1610446"/>
          </a:xfrm>
          <a:prstGeom prst="roundRect">
            <a:avLst>
              <a:gd name="adj" fmla="val 4167"/>
            </a:avLst>
          </a:prstGeom>
          <a:solidFill>
            <a:srgbClr val="FFFFFF"/>
          </a:solidFill>
          <a:ln w="76200" cap="sq">
            <a:solidFill>
              <a:srgbClr val="22340E"/>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C45DAFE5-7946-4E5C-B053-E8853BBD49A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72353" y="268740"/>
            <a:ext cx="2080081" cy="15600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ángulo 1">
            <a:extLst>
              <a:ext uri="{FF2B5EF4-FFF2-40B4-BE49-F238E27FC236}">
                <a16:creationId xmlns:a16="http://schemas.microsoft.com/office/drawing/2014/main" id="{F89B116D-355A-4865-A2AA-3EAC9C63EB8E}"/>
              </a:ext>
            </a:extLst>
          </p:cNvPr>
          <p:cNvSpPr/>
          <p:nvPr/>
        </p:nvSpPr>
        <p:spPr>
          <a:xfrm>
            <a:off x="0" y="0"/>
            <a:ext cx="6666537" cy="769441"/>
          </a:xfrm>
          <a:prstGeom prst="rect">
            <a:avLst/>
          </a:prstGeom>
          <a:noFill/>
        </p:spPr>
        <p:txBody>
          <a:bodyPr wrap="square" rtlCol="0">
            <a:spAutoFit/>
            <a:scene3d>
              <a:camera prst="orthographicFront"/>
              <a:lightRig rig="brightRoom" dir="t"/>
            </a:scene3d>
            <a:sp3d extrusionH="57150" contourW="25400">
              <a:bevelT w="50800" h="38100" prst="riblet"/>
              <a:contourClr>
                <a:srgbClr val="002060"/>
              </a:contourClr>
            </a:sp3d>
          </a:bodyPr>
          <a:lstStyle/>
          <a:p>
            <a:pPr algn="ctr" defTabSz="914400"/>
            <a:r>
              <a:rPr lang="fr-CH" sz="4400" b="1" spc="600" dirty="0">
                <a:ln w="15875"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Dieu révèle</a:t>
            </a:r>
          </a:p>
        </p:txBody>
      </p:sp>
      <p:sp>
        <p:nvSpPr>
          <p:cNvPr id="3" name="Rectángulo 2">
            <a:extLst>
              <a:ext uri="{FF2B5EF4-FFF2-40B4-BE49-F238E27FC236}">
                <a16:creationId xmlns:a16="http://schemas.microsoft.com/office/drawing/2014/main" id="{B1D3E534-DD57-4AC8-8C78-7E5E172F7E40}"/>
              </a:ext>
            </a:extLst>
          </p:cNvPr>
          <p:cNvSpPr/>
          <p:nvPr/>
        </p:nvSpPr>
        <p:spPr>
          <a:xfrm>
            <a:off x="478404" y="717995"/>
            <a:ext cx="6400804" cy="646331"/>
          </a:xfrm>
          <a:prstGeom prst="rect">
            <a:avLst/>
          </a:prstGeom>
        </p:spPr>
        <p:txBody>
          <a:bodyPr wrap="square">
            <a:spAutoFit/>
          </a:bodyPr>
          <a:lstStyle/>
          <a:p>
            <a:r>
              <a:rPr lang="fr-CH" b="1" dirty="0">
                <a:solidFill>
                  <a:srgbClr val="002060"/>
                </a:solidFill>
                <a:latin typeface="Comic Sans MS" panose="030F0702030302020204" pitchFamily="66" charset="0"/>
              </a:rPr>
              <a:t>« Le roi leur dit : J'ai fait un rêve, et je suis troublé, parce que je voudrais comprendre ce rêve. » </a:t>
            </a:r>
            <a:r>
              <a:rPr lang="fr-CH" sz="1400" dirty="0">
                <a:solidFill>
                  <a:srgbClr val="002060"/>
                </a:solidFill>
                <a:latin typeface="Comic Sans MS" panose="030F0702030302020204" pitchFamily="66" charset="0"/>
              </a:rPr>
              <a:t>(Daniel 2.3)</a:t>
            </a:r>
          </a:p>
        </p:txBody>
      </p:sp>
      <p:sp>
        <p:nvSpPr>
          <p:cNvPr id="4" name="CuadroTexto 3">
            <a:extLst>
              <a:ext uri="{FF2B5EF4-FFF2-40B4-BE49-F238E27FC236}">
                <a16:creationId xmlns:a16="http://schemas.microsoft.com/office/drawing/2014/main" id="{56BE1EB8-7011-4116-8A25-4B06DB90E198}"/>
              </a:ext>
            </a:extLst>
          </p:cNvPr>
          <p:cNvSpPr txBox="1"/>
          <p:nvPr/>
        </p:nvSpPr>
        <p:spPr>
          <a:xfrm>
            <a:off x="278674" y="1333673"/>
            <a:ext cx="6244046" cy="1631216"/>
          </a:xfrm>
          <a:prstGeom prst="rect">
            <a:avLst/>
          </a:prstGeom>
          <a:noFill/>
        </p:spPr>
        <p:txBody>
          <a:bodyPr wrap="square" rtlCol="0">
            <a:spAutoFit/>
          </a:bodyPr>
          <a:lstStyle/>
          <a:p>
            <a:pPr>
              <a:spcBef>
                <a:spcPts val="600"/>
              </a:spcBef>
            </a:pPr>
            <a:r>
              <a:rPr lang="fr-CH" sz="1900" b="1" dirty="0">
                <a:solidFill>
                  <a:srgbClr val="C00000"/>
                </a:solidFill>
              </a:rPr>
              <a:t>Pourquoi Nabuchodonosor s'est-il tant inquiété alors qu'il ne se souvenait pas du rêve ?</a:t>
            </a:r>
          </a:p>
          <a:p>
            <a:pPr>
              <a:spcBef>
                <a:spcPts val="600"/>
              </a:spcBef>
            </a:pPr>
            <a:r>
              <a:rPr lang="fr-CH" sz="1900" b="1" dirty="0"/>
              <a:t>Il reconnaissait que le rêve venait des dieu. </a:t>
            </a:r>
            <a:br>
              <a:rPr lang="fr-CH" sz="1900" b="1" dirty="0"/>
            </a:br>
            <a:r>
              <a:rPr lang="fr-CH" sz="1900" b="1" dirty="0"/>
              <a:t>Le fait de ne pas s'en souvenir le dérangeait, car cela l'empêchait de comprendre les desseins divins.</a:t>
            </a:r>
          </a:p>
        </p:txBody>
      </p:sp>
      <p:sp>
        <p:nvSpPr>
          <p:cNvPr id="5" name="CuadroTexto 4">
            <a:extLst>
              <a:ext uri="{FF2B5EF4-FFF2-40B4-BE49-F238E27FC236}">
                <a16:creationId xmlns:a16="http://schemas.microsoft.com/office/drawing/2014/main" id="{0E81941A-25EF-4A53-88AD-75EE55C17E0D}"/>
              </a:ext>
            </a:extLst>
          </p:cNvPr>
          <p:cNvSpPr txBox="1"/>
          <p:nvPr/>
        </p:nvSpPr>
        <p:spPr>
          <a:xfrm>
            <a:off x="3014629" y="4121707"/>
            <a:ext cx="6037805" cy="1323439"/>
          </a:xfrm>
          <a:prstGeom prst="rect">
            <a:avLst/>
          </a:prstGeom>
          <a:noFill/>
        </p:spPr>
        <p:txBody>
          <a:bodyPr wrap="square" rtlCol="0">
            <a:spAutoFit/>
          </a:bodyPr>
          <a:lstStyle/>
          <a:p>
            <a:pPr marL="342900" indent="-342900">
              <a:buClr>
                <a:schemeClr val="accent2">
                  <a:lumMod val="50000"/>
                </a:schemeClr>
              </a:buClr>
              <a:buFont typeface="+mj-lt"/>
              <a:buAutoNum type="arabicPeriod"/>
            </a:pPr>
            <a:r>
              <a:rPr lang="fr-CH" sz="2000" dirty="0">
                <a:effectLst>
                  <a:outerShdw blurRad="38100" dist="38100" dir="2700000" algn="tl">
                    <a:srgbClr val="000000">
                      <a:alpha val="43137"/>
                    </a:srgbClr>
                  </a:outerShdw>
                </a:effectLst>
              </a:rPr>
              <a:t>Il n'y a personne qui puisse répondre au roi.</a:t>
            </a:r>
          </a:p>
          <a:p>
            <a:pPr marL="342900" indent="-342900">
              <a:buClr>
                <a:schemeClr val="accent2">
                  <a:lumMod val="50000"/>
                </a:schemeClr>
              </a:buClr>
              <a:buFont typeface="+mj-lt"/>
              <a:buAutoNum type="arabicPeriod"/>
            </a:pPr>
            <a:r>
              <a:rPr lang="fr-CH" sz="2000" dirty="0">
                <a:effectLst>
                  <a:outerShdw blurRad="38100" dist="38100" dir="2700000" algn="tl">
                    <a:srgbClr val="000000">
                      <a:alpha val="43137"/>
                    </a:srgbClr>
                  </a:outerShdw>
                </a:effectLst>
              </a:rPr>
              <a:t>Personne n'a jamais rien demandé de tel.</a:t>
            </a:r>
          </a:p>
          <a:p>
            <a:pPr marL="342900" indent="-342900">
              <a:buClr>
                <a:schemeClr val="accent2">
                  <a:lumMod val="50000"/>
                </a:schemeClr>
              </a:buClr>
              <a:buFont typeface="+mj-lt"/>
              <a:buAutoNum type="arabicPeriod"/>
            </a:pPr>
            <a:r>
              <a:rPr lang="fr-CH" sz="2000" dirty="0">
                <a:effectLst>
                  <a:outerShdw blurRad="38100" dist="38100" dir="2700000" algn="tl">
                    <a:srgbClr val="000000">
                      <a:alpha val="43137"/>
                    </a:srgbClr>
                  </a:outerShdw>
                </a:effectLst>
              </a:rPr>
              <a:t>Seuls les dieux peuvent répondre (mais ils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ne le font pas, ou ne veulent pas le faire).</a:t>
            </a:r>
          </a:p>
        </p:txBody>
      </p:sp>
      <p:sp>
        <p:nvSpPr>
          <p:cNvPr id="6" name="CuadroTexto 5">
            <a:extLst>
              <a:ext uri="{FF2B5EF4-FFF2-40B4-BE49-F238E27FC236}">
                <a16:creationId xmlns:a16="http://schemas.microsoft.com/office/drawing/2014/main" id="{05F6B792-704D-4B64-9948-ABF69F87F0D2}"/>
              </a:ext>
            </a:extLst>
          </p:cNvPr>
          <p:cNvSpPr txBox="1"/>
          <p:nvPr/>
        </p:nvSpPr>
        <p:spPr>
          <a:xfrm>
            <a:off x="217714" y="5602213"/>
            <a:ext cx="6055235" cy="1092607"/>
          </a:xfrm>
          <a:prstGeom prst="rect">
            <a:avLst/>
          </a:prstGeom>
          <a:noFill/>
        </p:spPr>
        <p:txBody>
          <a:bodyPr wrap="square" rtlCol="0">
            <a:spAutoFit/>
          </a:bodyPr>
          <a:lstStyle/>
          <a:p>
            <a:pPr>
              <a:spcBef>
                <a:spcPts val="600"/>
              </a:spcBef>
            </a:pPr>
            <a:r>
              <a:rPr lang="fr-CH" sz="2000" dirty="0">
                <a:solidFill>
                  <a:schemeClr val="accent2">
                    <a:lumMod val="50000"/>
                  </a:schemeClr>
                </a:solidFill>
                <a:effectLst>
                  <a:outerShdw blurRad="38100" dist="38100" dir="2700000" algn="tl">
                    <a:srgbClr val="000000">
                      <a:alpha val="43137"/>
                    </a:srgbClr>
                  </a:outerShdw>
                </a:effectLst>
              </a:rPr>
              <a:t>Son incapacité exprimée a rendu la révélation de Dieu par Daniel plus importante. </a:t>
            </a:r>
          </a:p>
          <a:p>
            <a:pPr>
              <a:spcBef>
                <a:spcPts val="600"/>
              </a:spcBef>
            </a:pPr>
            <a:r>
              <a:rPr lang="fr-CH" sz="2000" b="1" dirty="0">
                <a:solidFill>
                  <a:srgbClr val="C00000"/>
                </a:solidFill>
              </a:rPr>
              <a:t>Pourquoi le roi a-t-il donné du temps à Daniel ?</a:t>
            </a:r>
            <a:endParaRPr lang="es-ES" sz="2000" b="1" dirty="0">
              <a:solidFill>
                <a:srgbClr val="C00000"/>
              </a:solidFill>
            </a:endParaRPr>
          </a:p>
        </p:txBody>
      </p:sp>
      <p:sp>
        <p:nvSpPr>
          <p:cNvPr id="15" name="Rectángulo 14">
            <a:extLst>
              <a:ext uri="{FF2B5EF4-FFF2-40B4-BE49-F238E27FC236}">
                <a16:creationId xmlns:a16="http://schemas.microsoft.com/office/drawing/2014/main" id="{DA1E2B3F-6D58-4728-A90E-67CA3E737B98}"/>
              </a:ext>
            </a:extLst>
          </p:cNvPr>
          <p:cNvSpPr/>
          <p:nvPr/>
        </p:nvSpPr>
        <p:spPr>
          <a:xfrm>
            <a:off x="1333500" y="2943133"/>
            <a:ext cx="6806113" cy="400110"/>
          </a:xfrm>
          <a:prstGeom prst="rect">
            <a:avLst/>
          </a:prstGeom>
        </p:spPr>
        <p:txBody>
          <a:bodyPr wrap="square">
            <a:spAutoFit/>
          </a:bodyPr>
          <a:lstStyle/>
          <a:p>
            <a:pPr>
              <a:spcBef>
                <a:spcPts val="600"/>
              </a:spcBef>
            </a:pPr>
            <a:r>
              <a:rPr lang="fr-CH" sz="2000" b="1" dirty="0">
                <a:solidFill>
                  <a:srgbClr val="C00000"/>
                </a:solidFill>
              </a:rPr>
              <a:t>Pourquoi a-t-il ordonné la mort des sages si brutalement ?</a:t>
            </a:r>
          </a:p>
        </p:txBody>
      </p:sp>
      <p:pic>
        <p:nvPicPr>
          <p:cNvPr id="12" name="Imagen 11">
            <a:extLst>
              <a:ext uri="{FF2B5EF4-FFF2-40B4-BE49-F238E27FC236}">
                <a16:creationId xmlns:a16="http://schemas.microsoft.com/office/drawing/2014/main" id="{E17C0D20-4F80-41C9-8C42-A9AFDBCF16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3577" y="5576942"/>
            <a:ext cx="2295923" cy="1126125"/>
          </a:xfrm>
          <a:prstGeom prst="roundRect">
            <a:avLst>
              <a:gd name="adj" fmla="val 8594"/>
            </a:avLst>
          </a:prstGeom>
          <a:solidFill>
            <a:srgbClr val="FFFFFF">
              <a:shade val="85000"/>
            </a:srgbClr>
          </a:solidFill>
          <a:ln w="28575">
            <a:solidFill>
              <a:schemeClr val="tx1"/>
            </a:solidFill>
          </a:ln>
          <a:effectLst>
            <a:outerShdw blurRad="63500" sx="102000" sy="102000" algn="ctr" rotWithShape="0">
              <a:prstClr val="black">
                <a:alpha val="40000"/>
              </a:prstClr>
            </a:outerShdw>
          </a:effectLst>
        </p:spPr>
      </p:pic>
      <p:sp>
        <p:nvSpPr>
          <p:cNvPr id="11" name="Rectángulo 14">
            <a:extLst>
              <a:ext uri="{FF2B5EF4-FFF2-40B4-BE49-F238E27FC236}">
                <a16:creationId xmlns:a16="http://schemas.microsoft.com/office/drawing/2014/main" id="{6895DCFC-BC73-40D9-BBF6-3F4CABE42725}"/>
              </a:ext>
            </a:extLst>
          </p:cNvPr>
          <p:cNvSpPr/>
          <p:nvPr/>
        </p:nvSpPr>
        <p:spPr>
          <a:xfrm>
            <a:off x="3201361" y="3303290"/>
            <a:ext cx="4609139" cy="707886"/>
          </a:xfrm>
          <a:prstGeom prst="rect">
            <a:avLst/>
          </a:prstGeom>
        </p:spPr>
        <p:txBody>
          <a:bodyPr wrap="square">
            <a:spAutoFit/>
          </a:bodyPr>
          <a:lstStyle/>
          <a:p>
            <a:pPr algn="ctr">
              <a:spcBef>
                <a:spcPts val="600"/>
              </a:spcBef>
            </a:pPr>
            <a:r>
              <a:rPr lang="fr-CH" sz="2000" dirty="0">
                <a:solidFill>
                  <a:schemeClr val="accent2">
                    <a:lumMod val="50000"/>
                  </a:schemeClr>
                </a:solidFill>
                <a:effectLst>
                  <a:outerShdw blurRad="38100" dist="38100" dir="2700000" algn="tl">
                    <a:srgbClr val="000000">
                      <a:alpha val="43137"/>
                    </a:srgbClr>
                  </a:outerShdw>
                </a:effectLst>
              </a:rPr>
              <a:t>Eux-mêmes, par leur raisonnement, </a:t>
            </a:r>
            <a:br>
              <a:rPr lang="fr-CH" sz="2000" dirty="0">
                <a:solidFill>
                  <a:schemeClr val="accent2">
                    <a:lumMod val="50000"/>
                  </a:schemeClr>
                </a:solidFill>
                <a:effectLst>
                  <a:outerShdw blurRad="38100" dist="38100" dir="2700000" algn="tl">
                    <a:srgbClr val="000000">
                      <a:alpha val="43137"/>
                    </a:srgbClr>
                  </a:outerShdw>
                </a:effectLst>
              </a:rPr>
            </a:br>
            <a:r>
              <a:rPr lang="fr-CH" sz="2000" dirty="0">
                <a:solidFill>
                  <a:schemeClr val="accent2">
                    <a:lumMod val="50000"/>
                  </a:schemeClr>
                </a:solidFill>
                <a:effectLst>
                  <a:outerShdw blurRad="38100" dist="38100" dir="2700000" algn="tl">
                    <a:srgbClr val="000000">
                      <a:alpha val="43137"/>
                    </a:srgbClr>
                  </a:outerShdw>
                </a:effectLst>
              </a:rPr>
              <a:t>se déclaraient incapables d'aider le roi :</a:t>
            </a:r>
            <a:endParaRPr lang="es-ES" sz="20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038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wipe(left)">
                                      <p:cBhvr>
                                        <p:cTn id="51" dur="500"/>
                                        <p:tgtEl>
                                          <p:spTgt spid="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 calcmode="lin" valueType="num">
                                      <p:cBhvr>
                                        <p:cTn id="56"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1">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wipe(left)">
                                      <p:cBhvr>
                                        <p:cTn id="63" dur="5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wipe(left)">
                                      <p:cBhvr>
                                        <p:cTn id="68" dur="5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Effect transition="in" filter="wipe(left)">
                                      <p:cBhvr>
                                        <p:cTn id="73" dur="500"/>
                                        <p:tgtEl>
                                          <p:spTgt spid="5">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Effect transition="in" filter="wipe(left)">
                                      <p:cBhvr>
                                        <p:cTn id="78" dur="500"/>
                                        <p:tgtEl>
                                          <p:spTgt spid="6">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9"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0-#ppt_w/2"/>
                                          </p:val>
                                        </p:tav>
                                        <p:tav tm="100000">
                                          <p:val>
                                            <p:strVal val="#ppt_x"/>
                                          </p:val>
                                        </p:tav>
                                      </p:tavLst>
                                    </p:anim>
                                    <p:anim calcmode="lin" valueType="num">
                                      <p:cBhvr additive="base">
                                        <p:cTn id="84" dur="500" fill="hold"/>
                                        <p:tgtEl>
                                          <p:spTgt spid="12"/>
                                        </p:tgtEl>
                                        <p:attrNameLst>
                                          <p:attrName>ppt_y</p:attrName>
                                        </p:attrNameLst>
                                      </p:cBhvr>
                                      <p:tavLst>
                                        <p:tav tm="0">
                                          <p:val>
                                            <p:strVal val="0-#ppt_h/2"/>
                                          </p:val>
                                        </p:tav>
                                        <p:tav tm="100000">
                                          <p:val>
                                            <p:strVal val="#ppt_y"/>
                                          </p:val>
                                        </p:tav>
                                      </p:tavLst>
                                    </p:anim>
                                  </p:childTnLst>
                                </p:cTn>
                              </p:par>
                            </p:childTnLst>
                          </p:cTn>
                        </p:par>
                        <p:par>
                          <p:cTn id="85" fill="hold">
                            <p:stCondLst>
                              <p:cond delay="500"/>
                            </p:stCondLst>
                            <p:childTnLst>
                              <p:par>
                                <p:cTn id="86" presetID="25" presetClass="entr" presetSubtype="0" fill="hold" grpId="0" nodeType="after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anim calcmode="lin" valueType="num">
                                      <p:cBhvr>
                                        <p:cTn id="88"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91"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P spid="6" grpId="0" uiExpand="1" build="p"/>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F3AAB66-8D45-4903-B0C2-395F28FEA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7496" y="3338223"/>
            <a:ext cx="2147261" cy="1610446"/>
          </a:xfrm>
          <a:prstGeom prst="roundRect">
            <a:avLst>
              <a:gd name="adj" fmla="val 4167"/>
            </a:avLst>
          </a:prstGeom>
          <a:solidFill>
            <a:srgbClr val="FFFFFF"/>
          </a:solidFill>
          <a:ln w="76200" cap="sq">
            <a:solidFill>
              <a:srgbClr val="22340E"/>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C45DAFE5-7946-4E5C-B053-E8853BBD49A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5806" y="1577580"/>
            <a:ext cx="1618294" cy="1213720"/>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rot lat="0" lon="0" rev="0"/>
            </a:camera>
            <a:lightRig rig="contrasting" dir="t">
              <a:rot lat="0" lon="0" rev="7800000"/>
            </a:lightRig>
          </a:scene3d>
          <a:sp3d>
            <a:bevelT w="139700" h="139700"/>
          </a:sp3d>
        </p:spPr>
      </p:pic>
      <p:sp>
        <p:nvSpPr>
          <p:cNvPr id="3" name="Rectángulo 2">
            <a:extLst>
              <a:ext uri="{FF2B5EF4-FFF2-40B4-BE49-F238E27FC236}">
                <a16:creationId xmlns:a16="http://schemas.microsoft.com/office/drawing/2014/main" id="{B1D3E534-DD57-4AC8-8C78-7E5E172F7E40}"/>
              </a:ext>
            </a:extLst>
          </p:cNvPr>
          <p:cNvSpPr/>
          <p:nvPr/>
        </p:nvSpPr>
        <p:spPr>
          <a:xfrm>
            <a:off x="574098" y="164656"/>
            <a:ext cx="8354001" cy="1200329"/>
          </a:xfrm>
          <a:prstGeom prst="rect">
            <a:avLst/>
          </a:prstGeom>
        </p:spPr>
        <p:txBody>
          <a:bodyPr wrap="square">
            <a:spAutoFit/>
          </a:bodyPr>
          <a:lstStyle/>
          <a:p>
            <a:r>
              <a:rPr lang="fr-CH" b="1" dirty="0">
                <a:solidFill>
                  <a:srgbClr val="002060"/>
                </a:solidFill>
                <a:latin typeface="Comic Sans MS" panose="030F0702030302020204" pitchFamily="66" charset="0"/>
              </a:rPr>
              <a:t>« Pendant la deuxième année de son règne, Nabucodonosor fit un rêve. Il fut si troublé qu'il en perdit le sommeil. Il convoqua les devins, </a:t>
            </a:r>
            <a:br>
              <a:rPr lang="fr-CH" b="1" dirty="0">
                <a:solidFill>
                  <a:srgbClr val="002060"/>
                </a:solidFill>
                <a:latin typeface="Comic Sans MS" panose="030F0702030302020204" pitchFamily="66" charset="0"/>
              </a:rPr>
            </a:br>
            <a:r>
              <a:rPr lang="fr-CH" b="1" dirty="0">
                <a:solidFill>
                  <a:srgbClr val="002060"/>
                </a:solidFill>
                <a:latin typeface="Comic Sans MS" panose="030F0702030302020204" pitchFamily="66" charset="0"/>
              </a:rPr>
              <a:t>les magiciens, les sorciers et les astrologues, afin qu'ils racontent </a:t>
            </a:r>
          </a:p>
          <a:p>
            <a:r>
              <a:rPr lang="fr-CH" b="1" dirty="0">
                <a:solidFill>
                  <a:srgbClr val="002060"/>
                </a:solidFill>
                <a:latin typeface="Comic Sans MS" panose="030F0702030302020204" pitchFamily="66" charset="0"/>
              </a:rPr>
              <a:t>au roi ses rêves… » </a:t>
            </a:r>
            <a:r>
              <a:rPr lang="fr-CH" sz="1400" dirty="0">
                <a:solidFill>
                  <a:srgbClr val="002060"/>
                </a:solidFill>
                <a:latin typeface="Comic Sans MS" panose="030F0702030302020204" pitchFamily="66" charset="0"/>
              </a:rPr>
              <a:t>(Daniel 2.1-2)</a:t>
            </a:r>
          </a:p>
        </p:txBody>
      </p:sp>
      <p:sp>
        <p:nvSpPr>
          <p:cNvPr id="4" name="CuadroTexto 3">
            <a:extLst>
              <a:ext uri="{FF2B5EF4-FFF2-40B4-BE49-F238E27FC236}">
                <a16:creationId xmlns:a16="http://schemas.microsoft.com/office/drawing/2014/main" id="{56BE1EB8-7011-4116-8A25-4B06DB90E198}"/>
              </a:ext>
            </a:extLst>
          </p:cNvPr>
          <p:cNvSpPr txBox="1"/>
          <p:nvPr/>
        </p:nvSpPr>
        <p:spPr>
          <a:xfrm>
            <a:off x="2583180" y="1453250"/>
            <a:ext cx="6244046" cy="1554272"/>
          </a:xfrm>
          <a:prstGeom prst="rect">
            <a:avLst/>
          </a:prstGeom>
          <a:noFill/>
        </p:spPr>
        <p:txBody>
          <a:bodyPr wrap="square" rtlCol="0">
            <a:spAutoFit/>
          </a:bodyPr>
          <a:lstStyle/>
          <a:p>
            <a:pPr>
              <a:spcBef>
                <a:spcPts val="600"/>
              </a:spcBef>
            </a:pPr>
            <a:r>
              <a:rPr lang="fr-CH" sz="1900" dirty="0">
                <a:effectLst>
                  <a:outerShdw blurRad="38100" dist="38100" dir="2700000" algn="tl">
                    <a:srgbClr val="000000">
                      <a:alpha val="43137"/>
                    </a:srgbClr>
                  </a:outerShdw>
                </a:effectLst>
              </a:rPr>
              <a:t>« […] les Babyloniens accordaient une attention soutenue aux rêves. Ils avaient compilé une importante collection de livres qui exposaient des méthodes précises d’interprétation des rêves. Les Babyloniens avaient également assemblé un groupe d’experts en interprétation des rêves.</a:t>
            </a:r>
          </a:p>
        </p:txBody>
      </p:sp>
      <p:pic>
        <p:nvPicPr>
          <p:cNvPr id="12" name="Imagen 11">
            <a:extLst>
              <a:ext uri="{FF2B5EF4-FFF2-40B4-BE49-F238E27FC236}">
                <a16:creationId xmlns:a16="http://schemas.microsoft.com/office/drawing/2014/main" id="{E17C0D20-4F80-41C9-8C42-A9AFDBCF16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142" y="5124362"/>
            <a:ext cx="2453916" cy="1203619"/>
          </a:xfrm>
          <a:prstGeom prst="roundRect">
            <a:avLst>
              <a:gd name="adj" fmla="val 8594"/>
            </a:avLst>
          </a:prstGeom>
          <a:solidFill>
            <a:srgbClr val="FFFFFF">
              <a:shade val="85000"/>
            </a:srgbClr>
          </a:solidFill>
          <a:ln w="28575">
            <a:solidFill>
              <a:schemeClr val="tx1"/>
            </a:solidFill>
          </a:ln>
          <a:effectLst>
            <a:outerShdw blurRad="63500" sx="102000" sy="102000" algn="ctr" rotWithShape="0">
              <a:prstClr val="black">
                <a:alpha val="40000"/>
              </a:prstClr>
            </a:outerShdw>
          </a:effectLst>
        </p:spPr>
      </p:pic>
      <p:sp>
        <p:nvSpPr>
          <p:cNvPr id="11" name="Rectángulo 14">
            <a:extLst>
              <a:ext uri="{FF2B5EF4-FFF2-40B4-BE49-F238E27FC236}">
                <a16:creationId xmlns:a16="http://schemas.microsoft.com/office/drawing/2014/main" id="{6895DCFC-BC73-40D9-BBF6-3F4CABE42725}"/>
              </a:ext>
            </a:extLst>
          </p:cNvPr>
          <p:cNvSpPr/>
          <p:nvPr/>
        </p:nvSpPr>
        <p:spPr>
          <a:xfrm>
            <a:off x="367456" y="3220117"/>
            <a:ext cx="5092700" cy="1846659"/>
          </a:xfrm>
          <a:prstGeom prst="rect">
            <a:avLst/>
          </a:prstGeom>
        </p:spPr>
        <p:txBody>
          <a:bodyPr wrap="square">
            <a:spAutoFit/>
          </a:bodyPr>
          <a:lstStyle/>
          <a:p>
            <a:pPr algn="ctr">
              <a:spcBef>
                <a:spcPts val="600"/>
              </a:spcBef>
            </a:pPr>
            <a:r>
              <a:rPr lang="fr-CH" sz="1900" b="1" dirty="0">
                <a:solidFill>
                  <a:schemeClr val="accent2">
                    <a:lumMod val="50000"/>
                  </a:schemeClr>
                </a:solidFill>
              </a:rPr>
              <a:t>Cependant, ici, aucun expert ne peut décoder </a:t>
            </a:r>
            <a:br>
              <a:rPr lang="fr-CH" sz="1900" b="1" dirty="0">
                <a:solidFill>
                  <a:schemeClr val="accent2">
                    <a:lumMod val="50000"/>
                  </a:schemeClr>
                </a:solidFill>
              </a:rPr>
            </a:br>
            <a:r>
              <a:rPr lang="fr-CH" sz="1900" b="1" dirty="0">
                <a:solidFill>
                  <a:schemeClr val="accent2">
                    <a:lumMod val="50000"/>
                  </a:schemeClr>
                </a:solidFill>
              </a:rPr>
              <a:t>le rêve, car le roi ne s’en souvient plus. </a:t>
            </a:r>
            <a:br>
              <a:rPr lang="fr-CH" sz="1900" b="1" dirty="0">
                <a:solidFill>
                  <a:schemeClr val="accent2">
                    <a:lumMod val="50000"/>
                  </a:schemeClr>
                </a:solidFill>
              </a:rPr>
            </a:br>
            <a:r>
              <a:rPr lang="fr-CH" sz="1900" b="1" dirty="0">
                <a:solidFill>
                  <a:schemeClr val="accent2">
                    <a:lumMod val="50000"/>
                  </a:schemeClr>
                </a:solidFill>
              </a:rPr>
              <a:t>Mais si les experts babyloniens pouvaient rapporter au roi le contenu du rêve, </a:t>
            </a:r>
            <a:br>
              <a:rPr lang="fr-CH" sz="1900" b="1" dirty="0">
                <a:solidFill>
                  <a:schemeClr val="accent2">
                    <a:lumMod val="50000"/>
                  </a:schemeClr>
                </a:solidFill>
              </a:rPr>
            </a:br>
            <a:r>
              <a:rPr lang="fr-CH" sz="1900" b="1" dirty="0">
                <a:solidFill>
                  <a:schemeClr val="accent2">
                    <a:lumMod val="50000"/>
                  </a:schemeClr>
                </a:solidFill>
              </a:rPr>
              <a:t>il saurait qu’il pouvait faire confiance </a:t>
            </a:r>
            <a:br>
              <a:rPr lang="fr-CH" sz="1900" b="1" dirty="0">
                <a:solidFill>
                  <a:schemeClr val="accent2">
                    <a:lumMod val="50000"/>
                  </a:schemeClr>
                </a:solidFill>
              </a:rPr>
            </a:br>
            <a:r>
              <a:rPr lang="fr-CH" sz="1900" b="1" dirty="0">
                <a:solidFill>
                  <a:schemeClr val="accent2">
                    <a:lumMod val="50000"/>
                  </a:schemeClr>
                </a:solidFill>
              </a:rPr>
              <a:t>en leur interprétation. </a:t>
            </a:r>
            <a:endParaRPr lang="es-ES" sz="1900" b="1" dirty="0">
              <a:solidFill>
                <a:schemeClr val="accent2">
                  <a:lumMod val="50000"/>
                </a:schemeClr>
              </a:solidFill>
            </a:endParaRPr>
          </a:p>
        </p:txBody>
      </p:sp>
      <p:sp>
        <p:nvSpPr>
          <p:cNvPr id="13" name="Rectángulo 14">
            <a:extLst>
              <a:ext uri="{FF2B5EF4-FFF2-40B4-BE49-F238E27FC236}">
                <a16:creationId xmlns:a16="http://schemas.microsoft.com/office/drawing/2014/main" id="{E8B2FE96-5AEC-4313-A956-C887CC71BE49}"/>
              </a:ext>
            </a:extLst>
          </p:cNvPr>
          <p:cNvSpPr/>
          <p:nvPr/>
        </p:nvSpPr>
        <p:spPr>
          <a:xfrm>
            <a:off x="3581400" y="5279371"/>
            <a:ext cx="5092700" cy="969496"/>
          </a:xfrm>
          <a:prstGeom prst="rect">
            <a:avLst/>
          </a:prstGeom>
        </p:spPr>
        <p:txBody>
          <a:bodyPr wrap="square">
            <a:spAutoFit/>
          </a:bodyPr>
          <a:lstStyle/>
          <a:p>
            <a:pPr algn="ctr">
              <a:spcBef>
                <a:spcPts val="600"/>
              </a:spcBef>
            </a:pPr>
            <a:r>
              <a:rPr lang="fr-CH" sz="1900" dirty="0">
                <a:solidFill>
                  <a:schemeClr val="accent2">
                    <a:lumMod val="50000"/>
                  </a:schemeClr>
                </a:solidFill>
                <a:effectLst>
                  <a:outerShdw blurRad="38100" dist="38100" dir="2700000" algn="tl">
                    <a:srgbClr val="000000">
                      <a:alpha val="43137"/>
                    </a:srgbClr>
                  </a:outerShdw>
                </a:effectLst>
              </a:rPr>
              <a:t>Ainsi, frustré par l’incapacité des experts </a:t>
            </a:r>
            <a:br>
              <a:rPr lang="fr-CH" sz="1900" dirty="0">
                <a:solidFill>
                  <a:schemeClr val="accent2">
                    <a:lumMod val="50000"/>
                  </a:schemeClr>
                </a:solidFill>
                <a:effectLst>
                  <a:outerShdw blurRad="38100" dist="38100" dir="2700000" algn="tl">
                    <a:srgbClr val="000000">
                      <a:alpha val="43137"/>
                    </a:srgbClr>
                  </a:outerShdw>
                </a:effectLst>
              </a:rPr>
            </a:br>
            <a:r>
              <a:rPr lang="fr-CH" sz="1900" dirty="0">
                <a:solidFill>
                  <a:schemeClr val="accent2">
                    <a:lumMod val="50000"/>
                  </a:schemeClr>
                </a:solidFill>
                <a:effectLst>
                  <a:outerShdw blurRad="38100" dist="38100" dir="2700000" algn="tl">
                    <a:srgbClr val="000000">
                      <a:alpha val="43137"/>
                    </a:srgbClr>
                  </a:outerShdw>
                </a:effectLst>
              </a:rPr>
              <a:t>de Babylone à lui dire ce qu’est le rêve, </a:t>
            </a:r>
            <a:br>
              <a:rPr lang="fr-CH" sz="1900" dirty="0">
                <a:solidFill>
                  <a:schemeClr val="accent2">
                    <a:lumMod val="50000"/>
                  </a:schemeClr>
                </a:solidFill>
                <a:effectLst>
                  <a:outerShdw blurRad="38100" dist="38100" dir="2700000" algn="tl">
                    <a:srgbClr val="000000">
                      <a:alpha val="43137"/>
                    </a:srgbClr>
                  </a:outerShdw>
                </a:effectLst>
              </a:rPr>
            </a:br>
            <a:r>
              <a:rPr lang="fr-CH" sz="1900" dirty="0">
                <a:solidFill>
                  <a:schemeClr val="accent2">
                    <a:lumMod val="50000"/>
                  </a:schemeClr>
                </a:solidFill>
                <a:effectLst>
                  <a:outerShdw blurRad="38100" dist="38100" dir="2700000" algn="tl">
                    <a:srgbClr val="000000">
                      <a:alpha val="43137"/>
                    </a:srgbClr>
                  </a:outerShdw>
                </a:effectLst>
              </a:rPr>
              <a:t>le roi ordonne qu’ils soient tous mis à mort. »</a:t>
            </a:r>
            <a:endParaRPr lang="es-ES" sz="1900" dirty="0">
              <a:solidFill>
                <a:schemeClr val="accent2">
                  <a:lumMod val="50000"/>
                </a:schemeClr>
              </a:solidFill>
              <a:effectLst>
                <a:outerShdw blurRad="38100" dist="38100" dir="2700000" algn="tl">
                  <a:srgbClr val="000000">
                    <a:alpha val="43137"/>
                  </a:srgbClr>
                </a:outerShdw>
              </a:effectLst>
            </a:endParaRPr>
          </a:p>
        </p:txBody>
      </p:sp>
      <p:sp>
        <p:nvSpPr>
          <p:cNvPr id="16" name="ZoneTexte 15">
            <a:extLst>
              <a:ext uri="{FF2B5EF4-FFF2-40B4-BE49-F238E27FC236}">
                <a16:creationId xmlns:a16="http://schemas.microsoft.com/office/drawing/2014/main" id="{35040939-4B26-4E93-9803-15DA3F56E7C9}"/>
              </a:ext>
            </a:extLst>
          </p:cNvPr>
          <p:cNvSpPr txBox="1"/>
          <p:nvPr/>
        </p:nvSpPr>
        <p:spPr>
          <a:xfrm>
            <a:off x="2583180" y="6385567"/>
            <a:ext cx="3977640" cy="307777"/>
          </a:xfrm>
          <a:prstGeom prst="rect">
            <a:avLst/>
          </a:prstGeom>
          <a:noFill/>
        </p:spPr>
        <p:txBody>
          <a:bodyPr wrap="square" rtlCol="0">
            <a:spAutoFit/>
          </a:bodyPr>
          <a:lstStyle/>
          <a:p>
            <a:r>
              <a:rPr lang="fr-CH" sz="1400" dirty="0">
                <a:solidFill>
                  <a:schemeClr val="accent2">
                    <a:lumMod val="50000"/>
                  </a:schemeClr>
                </a:solidFill>
              </a:rPr>
              <a:t>(</a:t>
            </a:r>
            <a:r>
              <a:rPr lang="fr-CH" sz="1400" i="1" dirty="0">
                <a:solidFill>
                  <a:schemeClr val="accent2">
                    <a:lumMod val="50000"/>
                  </a:schemeClr>
                </a:solidFill>
              </a:rPr>
              <a:t>Guide d’étude de la Bible</a:t>
            </a:r>
            <a:r>
              <a:rPr lang="fr-CH" sz="1400" dirty="0">
                <a:solidFill>
                  <a:schemeClr val="accent2">
                    <a:lumMod val="50000"/>
                  </a:schemeClr>
                </a:solidFill>
              </a:rPr>
              <a:t>, coin du moniteur, p. 39.)</a:t>
            </a:r>
            <a:endParaRPr lang="fr-CH" dirty="0">
              <a:solidFill>
                <a:schemeClr val="accent2">
                  <a:lumMod val="50000"/>
                </a:schemeClr>
              </a:solidFill>
            </a:endParaRPr>
          </a:p>
        </p:txBody>
      </p:sp>
    </p:spTree>
    <p:extLst>
      <p:ext uri="{BB962C8B-B14F-4D97-AF65-F5344CB8AC3E}">
        <p14:creationId xmlns:p14="http://schemas.microsoft.com/office/powerpoint/2010/main" val="325563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5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Scale>
                                      <p:cBhvr>
                                        <p:cTn id="3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1"/>
                                        </p:tgtEl>
                                        <p:attrNameLst>
                                          <p:attrName>ppt_x</p:attrName>
                                          <p:attrName>ppt_y</p:attrName>
                                        </p:attrNameLst>
                                      </p:cBhvr>
                                    </p:animMotion>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par>
                                <p:cTn id="45" presetID="5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Scale>
                                      <p:cBhvr>
                                        <p:cTn id="4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3"/>
                                        </p:tgtEl>
                                        <p:attrNameLst>
                                          <p:attrName>ppt_x</p:attrName>
                                          <p:attrName>ppt_y</p:attrName>
                                        </p:attrNameLst>
                                      </p:cBhvr>
                                    </p:animMotion>
                                    <p:animEffect transition="in" filter="fade">
                                      <p:cBhvr>
                                        <p:cTn id="49" dur="1000"/>
                                        <p:tgtEl>
                                          <p:spTgt spid="13"/>
                                        </p:tgtEl>
                                      </p:cBhvr>
                                    </p:animEffect>
                                  </p:childTnLst>
                                </p:cTn>
                              </p:par>
                            </p:childTnLst>
                          </p:cTn>
                        </p:par>
                        <p:par>
                          <p:cTn id="50" fill="hold">
                            <p:stCondLst>
                              <p:cond delay="1000"/>
                            </p:stCondLst>
                            <p:childTnLst>
                              <p:par>
                                <p:cTn id="51" presetID="2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edge">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11"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C5B6C75B-F5A1-4488-8038-4A5C590C6C64}"/>
              </a:ext>
            </a:extLst>
          </p:cNvPr>
          <p:cNvSpPr/>
          <p:nvPr/>
        </p:nvSpPr>
        <p:spPr>
          <a:xfrm>
            <a:off x="182878" y="2522949"/>
            <a:ext cx="6792688" cy="1015663"/>
          </a:xfrm>
          <a:prstGeom prst="rect">
            <a:avLst/>
          </a:prstGeom>
        </p:spPr>
        <p:txBody>
          <a:bodyPr wrap="square">
            <a:spAutoFit/>
          </a:bodyPr>
          <a:lstStyle/>
          <a:p>
            <a:pPr>
              <a:spcBef>
                <a:spcPts val="600"/>
              </a:spcBef>
            </a:pPr>
            <a:r>
              <a:rPr lang="fr-CH" sz="2000" b="1" dirty="0"/>
              <a:t>C'était </a:t>
            </a:r>
            <a:r>
              <a:rPr lang="fr-CH" sz="2000" b="1" u="sng" dirty="0"/>
              <a:t>une prière de supplication</a:t>
            </a:r>
            <a:r>
              <a:rPr lang="fr-CH" sz="2000" b="1" dirty="0"/>
              <a:t>. Ils ont demandé à ne pas périr avec le reste des sages. Ils ne savaient pas comment Dieu allait répondre, mais ils se sont réfugiés dans sa miséricorde.</a:t>
            </a:r>
          </a:p>
        </p:txBody>
      </p:sp>
      <p:sp>
        <p:nvSpPr>
          <p:cNvPr id="2" name="Rectángulo 1">
            <a:extLst>
              <a:ext uri="{FF2B5EF4-FFF2-40B4-BE49-F238E27FC236}">
                <a16:creationId xmlns:a16="http://schemas.microsoft.com/office/drawing/2014/main" id="{B8B589DE-8032-4420-AB08-87953A6FBEAC}"/>
              </a:ext>
            </a:extLst>
          </p:cNvPr>
          <p:cNvSpPr/>
          <p:nvPr/>
        </p:nvSpPr>
        <p:spPr>
          <a:xfrm>
            <a:off x="3201121" y="-55133"/>
            <a:ext cx="5918556"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C90000"/>
              </a:contourClr>
            </a:sp3d>
          </a:bodyPr>
          <a:lstStyle/>
          <a:p>
            <a:pPr algn="ctr" defTabSz="914400"/>
            <a:r>
              <a:rPr lang="fr-CH" sz="4400" b="1" spc="600" dirty="0">
                <a:ln w="11430"/>
                <a:gradFill>
                  <a:gsLst>
                    <a:gs pos="0">
                      <a:srgbClr val="FC7B79"/>
                    </a:gs>
                    <a:gs pos="75000">
                      <a:srgbClr val="CF2C28"/>
                    </a:gs>
                    <a:gs pos="100000">
                      <a:srgbClr val="C90000"/>
                    </a:gs>
                  </a:gsLst>
                  <a:lin ang="5400000"/>
                </a:gradFill>
                <a:effectLst>
                  <a:outerShdw blurRad="50800" dist="39000" dir="5460000" algn="tl">
                    <a:srgbClr val="000000">
                      <a:alpha val="38000"/>
                    </a:srgbClr>
                  </a:outerShdw>
                </a:effectLst>
              </a:rPr>
              <a:t>Dieu répond</a:t>
            </a:r>
          </a:p>
        </p:txBody>
      </p:sp>
      <p:sp>
        <p:nvSpPr>
          <p:cNvPr id="3" name="Rectángulo 2">
            <a:extLst>
              <a:ext uri="{FF2B5EF4-FFF2-40B4-BE49-F238E27FC236}">
                <a16:creationId xmlns:a16="http://schemas.microsoft.com/office/drawing/2014/main" id="{B6D85F0C-ABDE-47DD-9D60-4D0AB5EE3A65}"/>
              </a:ext>
            </a:extLst>
          </p:cNvPr>
          <p:cNvSpPr/>
          <p:nvPr/>
        </p:nvSpPr>
        <p:spPr>
          <a:xfrm>
            <a:off x="3042566" y="587237"/>
            <a:ext cx="5918555" cy="1015663"/>
          </a:xfrm>
          <a:prstGeom prst="rect">
            <a:avLst/>
          </a:prstGeom>
        </p:spPr>
        <p:txBody>
          <a:bodyPr wrap="square">
            <a:spAutoFit/>
            <a:scene3d>
              <a:camera prst="orthographicFront"/>
              <a:lightRig rig="threePt" dir="t"/>
            </a:scene3d>
            <a:sp3d extrusionH="57150">
              <a:bevelT w="38100" h="38100"/>
            </a:sp3d>
          </a:bodyPr>
          <a:lstStyle/>
          <a:p>
            <a:r>
              <a:rPr lang="fr-CH" sz="2000" b="1" dirty="0">
                <a:solidFill>
                  <a:schemeClr val="accent4">
                    <a:lumMod val="50000"/>
                  </a:schemeClr>
                </a:solidFill>
                <a:latin typeface="Comic Sans MS" panose="030F0702030302020204" pitchFamily="66" charset="0"/>
              </a:rPr>
              <a:t>« Alors le mystère fut révélé à Daniel </a:t>
            </a:r>
            <a:br>
              <a:rPr lang="fr-CH" sz="2000" b="1" dirty="0">
                <a:solidFill>
                  <a:schemeClr val="accent4">
                    <a:lumMod val="50000"/>
                  </a:schemeClr>
                </a:solidFill>
                <a:latin typeface="Comic Sans MS" panose="030F0702030302020204" pitchFamily="66" charset="0"/>
              </a:rPr>
            </a:br>
            <a:r>
              <a:rPr lang="fr-CH" sz="2000" b="1" dirty="0">
                <a:solidFill>
                  <a:schemeClr val="accent4">
                    <a:lumMod val="50000"/>
                  </a:schemeClr>
                </a:solidFill>
                <a:latin typeface="Comic Sans MS" panose="030F0702030302020204" pitchFamily="66" charset="0"/>
              </a:rPr>
              <a:t>dans une vision, pendant la nuit. </a:t>
            </a:r>
            <a:br>
              <a:rPr lang="fr-CH" sz="2000" b="1" dirty="0">
                <a:solidFill>
                  <a:schemeClr val="accent4">
                    <a:lumMod val="50000"/>
                  </a:schemeClr>
                </a:solidFill>
                <a:latin typeface="Comic Sans MS" panose="030F0702030302020204" pitchFamily="66" charset="0"/>
              </a:rPr>
            </a:br>
            <a:r>
              <a:rPr lang="fr-CH" sz="2000" b="1" dirty="0">
                <a:solidFill>
                  <a:schemeClr val="accent4">
                    <a:lumMod val="50000"/>
                  </a:schemeClr>
                </a:solidFill>
                <a:latin typeface="Comic Sans MS" panose="030F0702030302020204" pitchFamily="66" charset="0"/>
              </a:rPr>
              <a:t>Alors Daniel bénit le Dieu du ciel. » </a:t>
            </a:r>
            <a:r>
              <a:rPr lang="fr-CH" sz="1400" dirty="0">
                <a:solidFill>
                  <a:schemeClr val="accent4">
                    <a:lumMod val="50000"/>
                  </a:schemeClr>
                </a:solidFill>
                <a:latin typeface="Comic Sans MS" panose="030F0702030302020204" pitchFamily="66" charset="0"/>
              </a:rPr>
              <a:t>(Daniel 2.19)</a:t>
            </a:r>
            <a:endParaRPr lang="es-ES" sz="1400"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2466D4-A2EA-4668-8FBD-DAB568CA0444}"/>
              </a:ext>
            </a:extLst>
          </p:cNvPr>
          <p:cNvSpPr txBox="1"/>
          <p:nvPr/>
        </p:nvSpPr>
        <p:spPr>
          <a:xfrm>
            <a:off x="3188421" y="1574239"/>
            <a:ext cx="3849050" cy="1015663"/>
          </a:xfrm>
          <a:prstGeom prst="rect">
            <a:avLst/>
          </a:prstGeom>
          <a:noFill/>
        </p:spPr>
        <p:txBody>
          <a:bodyPr wrap="square" rtlCol="0">
            <a:spAutoFit/>
          </a:bodyPr>
          <a:lstStyle/>
          <a:p>
            <a:pPr algn="ctr">
              <a:spcBef>
                <a:spcPts val="600"/>
              </a:spcBef>
            </a:pPr>
            <a:r>
              <a:rPr lang="fr-CH" sz="2000" b="1" dirty="0">
                <a:solidFill>
                  <a:srgbClr val="002060"/>
                </a:solidFill>
              </a:rPr>
              <a:t>Quel genre de prière Daniel </a:t>
            </a:r>
            <a:br>
              <a:rPr lang="fr-CH" sz="2000" b="1" dirty="0">
                <a:solidFill>
                  <a:srgbClr val="002060"/>
                </a:solidFill>
              </a:rPr>
            </a:br>
            <a:r>
              <a:rPr lang="fr-CH" sz="2000" b="1" dirty="0">
                <a:solidFill>
                  <a:srgbClr val="002060"/>
                </a:solidFill>
              </a:rPr>
              <a:t>et ses amis ont-ils fait face </a:t>
            </a:r>
            <a:br>
              <a:rPr lang="fr-CH" sz="2000" b="1" dirty="0">
                <a:solidFill>
                  <a:srgbClr val="002060"/>
                </a:solidFill>
              </a:rPr>
            </a:br>
            <a:r>
              <a:rPr lang="fr-CH" sz="2000" b="1" dirty="0">
                <a:solidFill>
                  <a:srgbClr val="002060"/>
                </a:solidFill>
              </a:rPr>
              <a:t>au décret de mort ?</a:t>
            </a:r>
            <a:endParaRPr lang="es-ES" sz="2000" b="1" dirty="0"/>
          </a:p>
        </p:txBody>
      </p:sp>
      <p:pic>
        <p:nvPicPr>
          <p:cNvPr id="6" name="Imagen 5">
            <a:extLst>
              <a:ext uri="{FF2B5EF4-FFF2-40B4-BE49-F238E27FC236}">
                <a16:creationId xmlns:a16="http://schemas.microsoft.com/office/drawing/2014/main" id="{48383F8E-8819-438F-9BC6-C60920698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135953" y="1661914"/>
            <a:ext cx="1664781" cy="1855377"/>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convex"/>
          </a:sp3d>
        </p:spPr>
      </p:pic>
      <p:pic>
        <p:nvPicPr>
          <p:cNvPr id="8" name="Imagen 7">
            <a:extLst>
              <a:ext uri="{FF2B5EF4-FFF2-40B4-BE49-F238E27FC236}">
                <a16:creationId xmlns:a16="http://schemas.microsoft.com/office/drawing/2014/main" id="{078C9D6C-4671-4871-B42A-B7F5167AC1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538" y="3870891"/>
            <a:ext cx="1949006" cy="1559204"/>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convex"/>
          </a:sp3d>
        </p:spPr>
      </p:pic>
      <p:pic>
        <p:nvPicPr>
          <p:cNvPr id="12" name="Imagen 11">
            <a:extLst>
              <a:ext uri="{FF2B5EF4-FFF2-40B4-BE49-F238E27FC236}">
                <a16:creationId xmlns:a16="http://schemas.microsoft.com/office/drawing/2014/main" id="{248CA186-8C3D-4066-BF3E-5698F667C63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8392" y="714308"/>
            <a:ext cx="2310165" cy="1629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ángulo 13">
            <a:extLst>
              <a:ext uri="{FF2B5EF4-FFF2-40B4-BE49-F238E27FC236}">
                <a16:creationId xmlns:a16="http://schemas.microsoft.com/office/drawing/2014/main" id="{361112F1-7162-4D1B-A69D-B322EC87652E}"/>
              </a:ext>
            </a:extLst>
          </p:cNvPr>
          <p:cNvSpPr/>
          <p:nvPr/>
        </p:nvSpPr>
        <p:spPr>
          <a:xfrm>
            <a:off x="2501291" y="3565975"/>
            <a:ext cx="6168835" cy="1400383"/>
          </a:xfrm>
          <a:prstGeom prst="rect">
            <a:avLst/>
          </a:prstGeom>
        </p:spPr>
        <p:txBody>
          <a:bodyPr wrap="square">
            <a:spAutoFit/>
          </a:bodyPr>
          <a:lstStyle/>
          <a:p>
            <a:pPr>
              <a:spcBef>
                <a:spcPts val="600"/>
              </a:spcBef>
            </a:pPr>
            <a:r>
              <a:rPr lang="fr-CH" sz="2000" b="1" dirty="0">
                <a:solidFill>
                  <a:srgbClr val="002060"/>
                </a:solidFill>
              </a:rPr>
              <a:t>Comment Dieu a-t-il répondu à la prière </a:t>
            </a:r>
            <a:r>
              <a:rPr lang="es-ES" sz="2000" b="1" dirty="0">
                <a:solidFill>
                  <a:srgbClr val="002060"/>
                </a:solidFill>
              </a:rPr>
              <a:t>? </a:t>
            </a:r>
          </a:p>
          <a:p>
            <a:pPr>
              <a:spcBef>
                <a:spcPts val="600"/>
              </a:spcBef>
            </a:pPr>
            <a:r>
              <a:rPr lang="fr-CH" sz="2000" b="1" dirty="0"/>
              <a:t>Révélant le rêve et l'interprétation à Daniel, les libérant ainsi de la mort. En même temps, il s'est révélé au roi comme le seul Dieu puissant.</a:t>
            </a:r>
          </a:p>
        </p:txBody>
      </p:sp>
      <p:sp>
        <p:nvSpPr>
          <p:cNvPr id="15" name="Rectángulo 14">
            <a:extLst>
              <a:ext uri="{FF2B5EF4-FFF2-40B4-BE49-F238E27FC236}">
                <a16:creationId xmlns:a16="http://schemas.microsoft.com/office/drawing/2014/main" id="{797144D7-8554-4D0A-A872-40D0C7A19F21}"/>
              </a:ext>
            </a:extLst>
          </p:cNvPr>
          <p:cNvSpPr/>
          <p:nvPr/>
        </p:nvSpPr>
        <p:spPr>
          <a:xfrm>
            <a:off x="2501291" y="4966358"/>
            <a:ext cx="4297030" cy="707886"/>
          </a:xfrm>
          <a:prstGeom prst="rect">
            <a:avLst/>
          </a:prstGeom>
        </p:spPr>
        <p:txBody>
          <a:bodyPr wrap="square">
            <a:spAutoFit/>
          </a:bodyPr>
          <a:lstStyle/>
          <a:p>
            <a:pPr>
              <a:spcBef>
                <a:spcPts val="600"/>
              </a:spcBef>
            </a:pPr>
            <a:r>
              <a:rPr lang="fr-CH" sz="2000" b="1" dirty="0">
                <a:solidFill>
                  <a:srgbClr val="002060"/>
                </a:solidFill>
              </a:rPr>
              <a:t>Quel genre de prière ont-ils fait quand ils ont reçu une réponse de Dieu</a:t>
            </a:r>
            <a:r>
              <a:rPr lang="es-ES" sz="2000" b="1" dirty="0">
                <a:solidFill>
                  <a:srgbClr val="002060"/>
                </a:solidFill>
              </a:rPr>
              <a:t>?</a:t>
            </a:r>
          </a:p>
        </p:txBody>
      </p:sp>
      <p:sp>
        <p:nvSpPr>
          <p:cNvPr id="16" name="Rectángulo 15">
            <a:extLst>
              <a:ext uri="{FF2B5EF4-FFF2-40B4-BE49-F238E27FC236}">
                <a16:creationId xmlns:a16="http://schemas.microsoft.com/office/drawing/2014/main" id="{714E87BF-6CC0-4158-837A-64640B1D4FE1}"/>
              </a:ext>
            </a:extLst>
          </p:cNvPr>
          <p:cNvSpPr/>
          <p:nvPr/>
        </p:nvSpPr>
        <p:spPr>
          <a:xfrm>
            <a:off x="279538" y="5642767"/>
            <a:ext cx="6168835" cy="1015663"/>
          </a:xfrm>
          <a:prstGeom prst="rect">
            <a:avLst/>
          </a:prstGeom>
        </p:spPr>
        <p:txBody>
          <a:bodyPr wrap="square">
            <a:spAutoFit/>
          </a:bodyPr>
          <a:lstStyle/>
          <a:p>
            <a:pPr algn="ctr">
              <a:spcBef>
                <a:spcPts val="600"/>
              </a:spcBef>
            </a:pPr>
            <a:r>
              <a:rPr lang="fr-CH" sz="2000" b="1" dirty="0"/>
              <a:t>C'était </a:t>
            </a:r>
            <a:r>
              <a:rPr lang="fr-CH" sz="2000" b="1" u="sng" dirty="0"/>
              <a:t>une prière d'action de grâce</a:t>
            </a:r>
            <a:r>
              <a:rPr lang="fr-CH" sz="2000" b="1" dirty="0"/>
              <a:t> et de louange. </a:t>
            </a:r>
            <a:br>
              <a:rPr lang="fr-CH" sz="2000" b="1" dirty="0"/>
            </a:br>
            <a:r>
              <a:rPr lang="fr-CH" sz="2000" b="1" dirty="0"/>
              <a:t>Dieu répond, et il est de notre devoir de le remercier pour la façon dont il intervient dans nos vies.</a:t>
            </a:r>
          </a:p>
        </p:txBody>
      </p:sp>
      <p:pic>
        <p:nvPicPr>
          <p:cNvPr id="10" name="Imagen 9">
            <a:extLst>
              <a:ext uri="{FF2B5EF4-FFF2-40B4-BE49-F238E27FC236}">
                <a16:creationId xmlns:a16="http://schemas.microsoft.com/office/drawing/2014/main" id="{76661A4F-BAAA-4188-BF80-6C9E8199B7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1794" y="4982772"/>
            <a:ext cx="2078940" cy="1559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425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5"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 calcmode="lin" valueType="num">
                                      <p:cBhvr>
                                        <p:cTn id="48"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51"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900" decel="100000" fill="hold"/>
                                        <p:tgtEl>
                                          <p:spTgt spid="8"/>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4">
                                            <p:txEl>
                                              <p:pRg st="1" end="1"/>
                                            </p:txEl>
                                          </p:spTgt>
                                        </p:tgtEl>
                                        <p:attrNameLst>
                                          <p:attrName>style.visibility</p:attrName>
                                        </p:attrNameLst>
                                      </p:cBhvr>
                                      <p:to>
                                        <p:strVal val="visible"/>
                                      </p:to>
                                    </p:set>
                                    <p:animEffect transition="in" filter="wipe(left)">
                                      <p:cBhvr>
                                        <p:cTn id="67" dur="500"/>
                                        <p:tgtEl>
                                          <p:spTgt spid="1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0-#ppt_w/2"/>
                                          </p:val>
                                        </p:tav>
                                        <p:tav tm="100000">
                                          <p:val>
                                            <p:strVal val="#ppt_x"/>
                                          </p:val>
                                        </p:tav>
                                      </p:tavLst>
                                    </p:anim>
                                    <p:anim calcmode="lin" valueType="num">
                                      <p:cBhvr additive="base">
                                        <p:cTn id="73" dur="500" fill="hold"/>
                                        <p:tgtEl>
                                          <p:spTgt spid="10"/>
                                        </p:tgtEl>
                                        <p:attrNameLst>
                                          <p:attrName>ppt_y</p:attrName>
                                        </p:attrNameLst>
                                      </p:cBhvr>
                                      <p:tavLst>
                                        <p:tav tm="0">
                                          <p:val>
                                            <p:strVal val="0-#ppt_h/2"/>
                                          </p:val>
                                        </p:tav>
                                        <p:tav tm="100000">
                                          <p:val>
                                            <p:strVal val="#ppt_y"/>
                                          </p:val>
                                        </p:tav>
                                      </p:tavLst>
                                    </p:anim>
                                  </p:childTnLst>
                                </p:cTn>
                              </p:par>
                            </p:childTnLst>
                          </p:cTn>
                        </p:par>
                        <p:par>
                          <p:cTn id="74" fill="hold">
                            <p:stCondLst>
                              <p:cond delay="500"/>
                            </p:stCondLst>
                            <p:childTnLst>
                              <p:par>
                                <p:cTn id="75" presetID="25"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0" dur="1000" fill="hold"/>
                                        <p:tgtEl>
                                          <p:spTgt spid="1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P spid="14" grpId="0" uiExpand="1" build="p"/>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C5B6C75B-F5A1-4488-8038-4A5C590C6C64}"/>
              </a:ext>
            </a:extLst>
          </p:cNvPr>
          <p:cNvSpPr/>
          <p:nvPr/>
        </p:nvSpPr>
        <p:spPr>
          <a:xfrm>
            <a:off x="4257534" y="5570126"/>
            <a:ext cx="4276865" cy="1200329"/>
          </a:xfrm>
          <a:custGeom>
            <a:avLst/>
            <a:gdLst>
              <a:gd name="connsiteX0" fmla="*/ 0 w 4276865"/>
              <a:gd name="connsiteY0" fmla="*/ 0 h 1200329"/>
              <a:gd name="connsiteX1" fmla="*/ 491839 w 4276865"/>
              <a:gd name="connsiteY1" fmla="*/ 0 h 1200329"/>
              <a:gd name="connsiteX2" fmla="*/ 1111985 w 4276865"/>
              <a:gd name="connsiteY2" fmla="*/ 0 h 1200329"/>
              <a:gd name="connsiteX3" fmla="*/ 1518287 w 4276865"/>
              <a:gd name="connsiteY3" fmla="*/ 0 h 1200329"/>
              <a:gd name="connsiteX4" fmla="*/ 2095664 w 4276865"/>
              <a:gd name="connsiteY4" fmla="*/ 0 h 1200329"/>
              <a:gd name="connsiteX5" fmla="*/ 2544735 w 4276865"/>
              <a:gd name="connsiteY5" fmla="*/ 0 h 1200329"/>
              <a:gd name="connsiteX6" fmla="*/ 2951037 w 4276865"/>
              <a:gd name="connsiteY6" fmla="*/ 0 h 1200329"/>
              <a:gd name="connsiteX7" fmla="*/ 3528414 w 4276865"/>
              <a:gd name="connsiteY7" fmla="*/ 0 h 1200329"/>
              <a:gd name="connsiteX8" fmla="*/ 4276865 w 4276865"/>
              <a:gd name="connsiteY8" fmla="*/ 0 h 1200329"/>
              <a:gd name="connsiteX9" fmla="*/ 4276865 w 4276865"/>
              <a:gd name="connsiteY9" fmla="*/ 388106 h 1200329"/>
              <a:gd name="connsiteX10" fmla="*/ 4276865 w 4276865"/>
              <a:gd name="connsiteY10" fmla="*/ 776213 h 1200329"/>
              <a:gd name="connsiteX11" fmla="*/ 4276865 w 4276865"/>
              <a:gd name="connsiteY11" fmla="*/ 1200329 h 1200329"/>
              <a:gd name="connsiteX12" fmla="*/ 3870563 w 4276865"/>
              <a:gd name="connsiteY12" fmla="*/ 1200329 h 1200329"/>
              <a:gd name="connsiteX13" fmla="*/ 3293186 w 4276865"/>
              <a:gd name="connsiteY13" fmla="*/ 1200329 h 1200329"/>
              <a:gd name="connsiteX14" fmla="*/ 2758578 w 4276865"/>
              <a:gd name="connsiteY14" fmla="*/ 1200329 h 1200329"/>
              <a:gd name="connsiteX15" fmla="*/ 2352276 w 4276865"/>
              <a:gd name="connsiteY15" fmla="*/ 1200329 h 1200329"/>
              <a:gd name="connsiteX16" fmla="*/ 1860436 w 4276865"/>
              <a:gd name="connsiteY16" fmla="*/ 1200329 h 1200329"/>
              <a:gd name="connsiteX17" fmla="*/ 1325828 w 4276865"/>
              <a:gd name="connsiteY17" fmla="*/ 1200329 h 1200329"/>
              <a:gd name="connsiteX18" fmla="*/ 833989 w 4276865"/>
              <a:gd name="connsiteY18" fmla="*/ 1200329 h 1200329"/>
              <a:gd name="connsiteX19" fmla="*/ 0 w 4276865"/>
              <a:gd name="connsiteY19" fmla="*/ 1200329 h 1200329"/>
              <a:gd name="connsiteX20" fmla="*/ 0 w 4276865"/>
              <a:gd name="connsiteY20" fmla="*/ 800219 h 1200329"/>
              <a:gd name="connsiteX21" fmla="*/ 0 w 4276865"/>
              <a:gd name="connsiteY21" fmla="*/ 376103 h 1200329"/>
              <a:gd name="connsiteX22" fmla="*/ 0 w 4276865"/>
              <a:gd name="connsiteY2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76865" h="1200329" fill="none" extrusionOk="0">
                <a:moveTo>
                  <a:pt x="0" y="0"/>
                </a:moveTo>
                <a:cubicBezTo>
                  <a:pt x="204911" y="-40207"/>
                  <a:pt x="258747" y="21277"/>
                  <a:pt x="491839" y="0"/>
                </a:cubicBezTo>
                <a:cubicBezTo>
                  <a:pt x="724931" y="-21277"/>
                  <a:pt x="857149" y="21890"/>
                  <a:pt x="1111985" y="0"/>
                </a:cubicBezTo>
                <a:cubicBezTo>
                  <a:pt x="1366821" y="-21890"/>
                  <a:pt x="1391031" y="12758"/>
                  <a:pt x="1518287" y="0"/>
                </a:cubicBezTo>
                <a:cubicBezTo>
                  <a:pt x="1645543" y="-12758"/>
                  <a:pt x="1851639" y="16743"/>
                  <a:pt x="2095664" y="0"/>
                </a:cubicBezTo>
                <a:cubicBezTo>
                  <a:pt x="2339689" y="-16743"/>
                  <a:pt x="2378605" y="41515"/>
                  <a:pt x="2544735" y="0"/>
                </a:cubicBezTo>
                <a:cubicBezTo>
                  <a:pt x="2710865" y="-41515"/>
                  <a:pt x="2802006" y="40670"/>
                  <a:pt x="2951037" y="0"/>
                </a:cubicBezTo>
                <a:cubicBezTo>
                  <a:pt x="3100068" y="-40670"/>
                  <a:pt x="3253468" y="44483"/>
                  <a:pt x="3528414" y="0"/>
                </a:cubicBezTo>
                <a:cubicBezTo>
                  <a:pt x="3803360" y="-44483"/>
                  <a:pt x="4071491" y="75918"/>
                  <a:pt x="4276865" y="0"/>
                </a:cubicBezTo>
                <a:cubicBezTo>
                  <a:pt x="4322744" y="178935"/>
                  <a:pt x="4275672" y="196797"/>
                  <a:pt x="4276865" y="388106"/>
                </a:cubicBezTo>
                <a:cubicBezTo>
                  <a:pt x="4278058" y="579415"/>
                  <a:pt x="4259300" y="623068"/>
                  <a:pt x="4276865" y="776213"/>
                </a:cubicBezTo>
                <a:cubicBezTo>
                  <a:pt x="4294430" y="929358"/>
                  <a:pt x="4229655" y="1088186"/>
                  <a:pt x="4276865" y="1200329"/>
                </a:cubicBezTo>
                <a:cubicBezTo>
                  <a:pt x="4135769" y="1241826"/>
                  <a:pt x="4056191" y="1189547"/>
                  <a:pt x="3870563" y="1200329"/>
                </a:cubicBezTo>
                <a:cubicBezTo>
                  <a:pt x="3684935" y="1211111"/>
                  <a:pt x="3562710" y="1169185"/>
                  <a:pt x="3293186" y="1200329"/>
                </a:cubicBezTo>
                <a:cubicBezTo>
                  <a:pt x="3023662" y="1231473"/>
                  <a:pt x="2887254" y="1148594"/>
                  <a:pt x="2758578" y="1200329"/>
                </a:cubicBezTo>
                <a:cubicBezTo>
                  <a:pt x="2629902" y="1252064"/>
                  <a:pt x="2456986" y="1154522"/>
                  <a:pt x="2352276" y="1200329"/>
                </a:cubicBezTo>
                <a:cubicBezTo>
                  <a:pt x="2247566" y="1246136"/>
                  <a:pt x="2090059" y="1174396"/>
                  <a:pt x="1860436" y="1200329"/>
                </a:cubicBezTo>
                <a:cubicBezTo>
                  <a:pt x="1630813" y="1226262"/>
                  <a:pt x="1510547" y="1156808"/>
                  <a:pt x="1325828" y="1200329"/>
                </a:cubicBezTo>
                <a:cubicBezTo>
                  <a:pt x="1141109" y="1243850"/>
                  <a:pt x="1047139" y="1161606"/>
                  <a:pt x="833989" y="1200329"/>
                </a:cubicBezTo>
                <a:cubicBezTo>
                  <a:pt x="620839" y="1239052"/>
                  <a:pt x="243358" y="1195027"/>
                  <a:pt x="0" y="1200329"/>
                </a:cubicBezTo>
                <a:cubicBezTo>
                  <a:pt x="-27150" y="1074719"/>
                  <a:pt x="16466" y="921788"/>
                  <a:pt x="0" y="800219"/>
                </a:cubicBezTo>
                <a:cubicBezTo>
                  <a:pt x="-16466" y="678650"/>
                  <a:pt x="25735" y="494028"/>
                  <a:pt x="0" y="376103"/>
                </a:cubicBezTo>
                <a:cubicBezTo>
                  <a:pt x="-25735" y="258178"/>
                  <a:pt x="3938" y="108350"/>
                  <a:pt x="0" y="0"/>
                </a:cubicBezTo>
                <a:close/>
              </a:path>
              <a:path w="4276865" h="1200329" stroke="0" extrusionOk="0">
                <a:moveTo>
                  <a:pt x="0" y="0"/>
                </a:moveTo>
                <a:cubicBezTo>
                  <a:pt x="168055" y="-51840"/>
                  <a:pt x="331748" y="10797"/>
                  <a:pt x="534608" y="0"/>
                </a:cubicBezTo>
                <a:cubicBezTo>
                  <a:pt x="737468" y="-10797"/>
                  <a:pt x="750518" y="16731"/>
                  <a:pt x="940910" y="0"/>
                </a:cubicBezTo>
                <a:cubicBezTo>
                  <a:pt x="1131302" y="-16731"/>
                  <a:pt x="1419904" y="44686"/>
                  <a:pt x="1561056" y="0"/>
                </a:cubicBezTo>
                <a:cubicBezTo>
                  <a:pt x="1702208" y="-44686"/>
                  <a:pt x="1876608" y="19665"/>
                  <a:pt x="2010127" y="0"/>
                </a:cubicBezTo>
                <a:cubicBezTo>
                  <a:pt x="2143646" y="-19665"/>
                  <a:pt x="2406498" y="36630"/>
                  <a:pt x="2587503" y="0"/>
                </a:cubicBezTo>
                <a:cubicBezTo>
                  <a:pt x="2768508" y="-36630"/>
                  <a:pt x="2969533" y="40339"/>
                  <a:pt x="3079343" y="0"/>
                </a:cubicBezTo>
                <a:cubicBezTo>
                  <a:pt x="3189153" y="-40339"/>
                  <a:pt x="3494162" y="4393"/>
                  <a:pt x="3613951" y="0"/>
                </a:cubicBezTo>
                <a:cubicBezTo>
                  <a:pt x="3733740" y="-4393"/>
                  <a:pt x="4045908" y="11733"/>
                  <a:pt x="4276865" y="0"/>
                </a:cubicBezTo>
                <a:cubicBezTo>
                  <a:pt x="4299513" y="78723"/>
                  <a:pt x="4271460" y="257875"/>
                  <a:pt x="4276865" y="376103"/>
                </a:cubicBezTo>
                <a:cubicBezTo>
                  <a:pt x="4282270" y="494331"/>
                  <a:pt x="4273129" y="564557"/>
                  <a:pt x="4276865" y="740203"/>
                </a:cubicBezTo>
                <a:cubicBezTo>
                  <a:pt x="4280601" y="915849"/>
                  <a:pt x="4245306" y="1013635"/>
                  <a:pt x="4276865" y="1200329"/>
                </a:cubicBezTo>
                <a:cubicBezTo>
                  <a:pt x="4021066" y="1243403"/>
                  <a:pt x="3907385" y="1150726"/>
                  <a:pt x="3742257" y="1200329"/>
                </a:cubicBezTo>
                <a:cubicBezTo>
                  <a:pt x="3577129" y="1249932"/>
                  <a:pt x="3368492" y="1191405"/>
                  <a:pt x="3207649" y="1200329"/>
                </a:cubicBezTo>
                <a:cubicBezTo>
                  <a:pt x="3046806" y="1209253"/>
                  <a:pt x="2828163" y="1186731"/>
                  <a:pt x="2673041" y="1200329"/>
                </a:cubicBezTo>
                <a:cubicBezTo>
                  <a:pt x="2517919" y="1213927"/>
                  <a:pt x="2392142" y="1179845"/>
                  <a:pt x="2266738" y="1200329"/>
                </a:cubicBezTo>
                <a:cubicBezTo>
                  <a:pt x="2141334" y="1220813"/>
                  <a:pt x="1929106" y="1193470"/>
                  <a:pt x="1817668" y="1200329"/>
                </a:cubicBezTo>
                <a:cubicBezTo>
                  <a:pt x="1706230" y="1207188"/>
                  <a:pt x="1528660" y="1152449"/>
                  <a:pt x="1368597" y="1200329"/>
                </a:cubicBezTo>
                <a:cubicBezTo>
                  <a:pt x="1208534" y="1248209"/>
                  <a:pt x="991094" y="1195814"/>
                  <a:pt x="791220" y="1200329"/>
                </a:cubicBezTo>
                <a:cubicBezTo>
                  <a:pt x="591346" y="1204844"/>
                  <a:pt x="179682" y="1127673"/>
                  <a:pt x="0" y="1200329"/>
                </a:cubicBezTo>
                <a:cubicBezTo>
                  <a:pt x="-32895" y="1098262"/>
                  <a:pt x="29659" y="879284"/>
                  <a:pt x="0" y="776213"/>
                </a:cubicBezTo>
                <a:cubicBezTo>
                  <a:pt x="-29659" y="673142"/>
                  <a:pt x="6293" y="531680"/>
                  <a:pt x="0" y="376103"/>
                </a:cubicBezTo>
                <a:cubicBezTo>
                  <a:pt x="-6293" y="220526"/>
                  <a:pt x="6325" y="117122"/>
                  <a:pt x="0" y="0"/>
                </a:cubicBezTo>
                <a:close/>
              </a:path>
            </a:pathLst>
          </a:custGeom>
          <a:ln w="57150">
            <a:solidFill>
              <a:srgbClr val="2A4C7E"/>
            </a:solidFill>
            <a:extLst>
              <a:ext uri="{C807C97D-BFC1-408E-A445-0C87EB9F89A2}">
                <ask:lineSketchStyleProps xmlns:ask="http://schemas.microsoft.com/office/drawing/2018/sketchyshapes" sd="1001342919">
                  <a:prstGeom prst="rect">
                    <a:avLst/>
                  </a:prstGeom>
                  <ask:type>
                    <ask:lineSketchScribble/>
                  </ask:type>
                </ask:lineSketchStyleProps>
              </a:ext>
            </a:extLst>
          </a:ln>
        </p:spPr>
        <p:txBody>
          <a:bodyPr wrap="square">
            <a:spAutoFit/>
          </a:bodyPr>
          <a:lstStyle/>
          <a:p>
            <a:pPr algn="just">
              <a:spcBef>
                <a:spcPts val="600"/>
              </a:spcBef>
            </a:pPr>
            <a:r>
              <a:rPr lang="fr-CH" dirty="0">
                <a:solidFill>
                  <a:srgbClr val="203B62"/>
                </a:solidFill>
                <a:effectLst>
                  <a:outerShdw blurRad="38100" dist="38100" dir="2700000" algn="tl">
                    <a:srgbClr val="000000">
                      <a:alpha val="43137"/>
                    </a:srgbClr>
                  </a:outerShdw>
                </a:effectLst>
              </a:rPr>
              <a:t>Que pouvez-vous retirer de cette prière d’actions de grâces pour vous aider à apprendre à être reconnaissant envers </a:t>
            </a:r>
            <a:br>
              <a:rPr lang="fr-CH" dirty="0">
                <a:solidFill>
                  <a:srgbClr val="203B62"/>
                </a:solidFill>
                <a:effectLst>
                  <a:outerShdw blurRad="38100" dist="38100" dir="2700000" algn="tl">
                    <a:srgbClr val="000000">
                      <a:alpha val="43137"/>
                    </a:srgbClr>
                  </a:outerShdw>
                </a:effectLst>
              </a:rPr>
            </a:br>
            <a:r>
              <a:rPr lang="fr-CH" dirty="0">
                <a:solidFill>
                  <a:srgbClr val="203B62"/>
                </a:solidFill>
                <a:effectLst>
                  <a:outerShdw blurRad="38100" dist="38100" dir="2700000" algn="tl">
                    <a:srgbClr val="000000">
                      <a:alpha val="43137"/>
                    </a:srgbClr>
                  </a:outerShdw>
                </a:effectLst>
              </a:rPr>
              <a:t>Dieu, quelles que soient les circonstances ?</a:t>
            </a:r>
            <a:endParaRPr lang="fr-CH" dirty="0">
              <a:solidFill>
                <a:srgbClr val="203B62"/>
              </a:solidFill>
            </a:endParaRPr>
          </a:p>
        </p:txBody>
      </p:sp>
      <p:sp>
        <p:nvSpPr>
          <p:cNvPr id="3" name="Rectángulo 2">
            <a:extLst>
              <a:ext uri="{FF2B5EF4-FFF2-40B4-BE49-F238E27FC236}">
                <a16:creationId xmlns:a16="http://schemas.microsoft.com/office/drawing/2014/main" id="{B6D85F0C-ABDE-47DD-9D60-4D0AB5EE3A65}"/>
              </a:ext>
            </a:extLst>
          </p:cNvPr>
          <p:cNvSpPr/>
          <p:nvPr/>
        </p:nvSpPr>
        <p:spPr>
          <a:xfrm>
            <a:off x="285437" y="756921"/>
            <a:ext cx="3676962" cy="5647700"/>
          </a:xfrm>
          <a:prstGeom prst="rect">
            <a:avLst/>
          </a:prstGeom>
        </p:spPr>
        <p:txBody>
          <a:bodyPr wrap="square">
            <a:spAutoFit/>
            <a:scene3d>
              <a:camera prst="orthographicFront"/>
              <a:lightRig rig="threePt" dir="t"/>
            </a:scene3d>
            <a:sp3d extrusionH="57150">
              <a:bevelT w="38100" h="38100"/>
            </a:sp3d>
          </a:bodyPr>
          <a:lstStyle/>
          <a:p>
            <a:pPr algn="ctr"/>
            <a:r>
              <a:rPr lang="fr-CH" sz="1900" b="1" dirty="0">
                <a:solidFill>
                  <a:srgbClr val="203B62"/>
                </a:solidFill>
                <a:latin typeface="Comic Sans MS" panose="030F0702030302020204" pitchFamily="66" charset="0"/>
              </a:rPr>
              <a:t>1 </a:t>
            </a:r>
            <a:r>
              <a:rPr lang="fr-CH" sz="1900" b="1" dirty="0">
                <a:solidFill>
                  <a:schemeClr val="accent4">
                    <a:lumMod val="50000"/>
                  </a:schemeClr>
                </a:solidFill>
                <a:latin typeface="Comic Sans MS" panose="030F0702030302020204" pitchFamily="66" charset="0"/>
              </a:rPr>
              <a:t>« De David.</a:t>
            </a:r>
          </a:p>
          <a:p>
            <a:pPr algn="ctr"/>
            <a:r>
              <a:rPr lang="fr-CH" sz="1900" b="1" dirty="0">
                <a:solidFill>
                  <a:schemeClr val="accent4">
                    <a:lumMod val="50000"/>
                  </a:schemeClr>
                </a:solidFill>
                <a:latin typeface="Comic Sans MS" panose="030F0702030302020204" pitchFamily="66" charset="0"/>
              </a:rPr>
              <a:t>Je te célèbre de tout mon cœur ; face aux dieux </a:t>
            </a:r>
            <a:br>
              <a:rPr lang="fr-CH" sz="1900" b="1" dirty="0">
                <a:solidFill>
                  <a:schemeClr val="accent4">
                    <a:lumMod val="50000"/>
                  </a:schemeClr>
                </a:solidFill>
                <a:latin typeface="Comic Sans MS" panose="030F0702030302020204" pitchFamily="66" charset="0"/>
              </a:rPr>
            </a:br>
            <a:r>
              <a:rPr lang="fr-CH" sz="1900" b="1" dirty="0">
                <a:solidFill>
                  <a:schemeClr val="accent4">
                    <a:lumMod val="50000"/>
                  </a:schemeClr>
                </a:solidFill>
                <a:latin typeface="Comic Sans MS" panose="030F0702030302020204" pitchFamily="66" charset="0"/>
              </a:rPr>
              <a:t>je te chante.</a:t>
            </a:r>
          </a:p>
          <a:p>
            <a:pPr algn="ctr"/>
            <a:r>
              <a:rPr lang="fr-CH" sz="1900" b="1" dirty="0">
                <a:solidFill>
                  <a:srgbClr val="203B62"/>
                </a:solidFill>
                <a:latin typeface="Comic Sans MS" panose="030F0702030302020204" pitchFamily="66" charset="0"/>
              </a:rPr>
              <a:t>2</a:t>
            </a:r>
            <a:r>
              <a:rPr lang="fr-CH" sz="1900" b="1" dirty="0">
                <a:solidFill>
                  <a:schemeClr val="accent4">
                    <a:lumMod val="50000"/>
                  </a:schemeClr>
                </a:solidFill>
                <a:latin typeface="Comic Sans MS" panose="030F0702030302020204" pitchFamily="66" charset="0"/>
              </a:rPr>
              <a:t> Je me prosterne vers ton temple saint et je célèbre ton nom, à cause de ta fidélité et de ta loyauté, </a:t>
            </a:r>
            <a:br>
              <a:rPr lang="fr-CH" sz="1900" b="1" dirty="0">
                <a:solidFill>
                  <a:schemeClr val="accent4">
                    <a:lumMod val="50000"/>
                  </a:schemeClr>
                </a:solidFill>
                <a:latin typeface="Comic Sans MS" panose="030F0702030302020204" pitchFamily="66" charset="0"/>
              </a:rPr>
            </a:br>
            <a:r>
              <a:rPr lang="fr-CH" sz="1900" b="1" dirty="0">
                <a:solidFill>
                  <a:schemeClr val="accent4">
                    <a:lumMod val="50000"/>
                  </a:schemeClr>
                </a:solidFill>
                <a:latin typeface="Comic Sans MS" panose="030F0702030302020204" pitchFamily="66" charset="0"/>
              </a:rPr>
              <a:t>car tu as fait des promesses qui surpassent encore </a:t>
            </a:r>
            <a:br>
              <a:rPr lang="fr-CH" sz="1900" b="1" dirty="0">
                <a:solidFill>
                  <a:schemeClr val="accent4">
                    <a:lumMod val="50000"/>
                  </a:schemeClr>
                </a:solidFill>
                <a:latin typeface="Comic Sans MS" panose="030F0702030302020204" pitchFamily="66" charset="0"/>
              </a:rPr>
            </a:br>
            <a:r>
              <a:rPr lang="fr-CH" sz="1900" b="1" dirty="0">
                <a:solidFill>
                  <a:schemeClr val="accent4">
                    <a:lumMod val="50000"/>
                  </a:schemeClr>
                </a:solidFill>
                <a:latin typeface="Comic Sans MS" panose="030F0702030302020204" pitchFamily="66" charset="0"/>
              </a:rPr>
              <a:t>ton nom.</a:t>
            </a:r>
          </a:p>
          <a:p>
            <a:pPr algn="ctr"/>
            <a:r>
              <a:rPr lang="fr-CH" sz="1900" b="1" dirty="0">
                <a:solidFill>
                  <a:srgbClr val="203B62"/>
                </a:solidFill>
                <a:latin typeface="Comic Sans MS" panose="030F0702030302020204" pitchFamily="66" charset="0"/>
              </a:rPr>
              <a:t>3</a:t>
            </a:r>
            <a:r>
              <a:rPr lang="fr-CH" sz="1900" b="1" dirty="0">
                <a:solidFill>
                  <a:schemeClr val="accent4">
                    <a:lumMod val="50000"/>
                  </a:schemeClr>
                </a:solidFill>
                <a:latin typeface="Comic Sans MS" panose="030F0702030302020204" pitchFamily="66" charset="0"/>
              </a:rPr>
              <a:t> Le jour où j’ai appelé </a:t>
            </a:r>
            <a:br>
              <a:rPr lang="fr-CH" sz="1900" b="1" dirty="0">
                <a:solidFill>
                  <a:schemeClr val="accent4">
                    <a:lumMod val="50000"/>
                  </a:schemeClr>
                </a:solidFill>
                <a:latin typeface="Comic Sans MS" panose="030F0702030302020204" pitchFamily="66" charset="0"/>
              </a:rPr>
            </a:br>
            <a:r>
              <a:rPr lang="fr-CH" sz="1900" b="1" dirty="0">
                <a:solidFill>
                  <a:schemeClr val="accent4">
                    <a:lumMod val="50000"/>
                  </a:schemeClr>
                </a:solidFill>
                <a:latin typeface="Comic Sans MS" panose="030F0702030302020204" pitchFamily="66" charset="0"/>
              </a:rPr>
              <a:t>et où tu m’as répondu, </a:t>
            </a:r>
            <a:br>
              <a:rPr lang="fr-CH" sz="1900" b="1" dirty="0">
                <a:solidFill>
                  <a:schemeClr val="accent4">
                    <a:lumMod val="50000"/>
                  </a:schemeClr>
                </a:solidFill>
                <a:latin typeface="Comic Sans MS" panose="030F0702030302020204" pitchFamily="66" charset="0"/>
              </a:rPr>
            </a:br>
            <a:r>
              <a:rPr lang="fr-CH" sz="1900" b="1" dirty="0">
                <a:solidFill>
                  <a:schemeClr val="accent4">
                    <a:lumMod val="50000"/>
                  </a:schemeClr>
                </a:solidFill>
                <a:latin typeface="Comic Sans MS" panose="030F0702030302020204" pitchFamily="66" charset="0"/>
              </a:rPr>
              <a:t>tu as stimulé mes forces.</a:t>
            </a:r>
          </a:p>
          <a:p>
            <a:pPr algn="ctr"/>
            <a:r>
              <a:rPr lang="fr-CH" sz="1900" b="1" dirty="0">
                <a:solidFill>
                  <a:srgbClr val="203B62"/>
                </a:solidFill>
                <a:latin typeface="Comic Sans MS" panose="030F0702030302020204" pitchFamily="66" charset="0"/>
              </a:rPr>
              <a:t>4</a:t>
            </a:r>
            <a:r>
              <a:rPr lang="fr-CH" sz="1900" b="1" dirty="0">
                <a:solidFill>
                  <a:schemeClr val="accent4">
                    <a:lumMod val="50000"/>
                  </a:schemeClr>
                </a:solidFill>
                <a:latin typeface="Comic Sans MS" panose="030F0702030302020204" pitchFamily="66" charset="0"/>
              </a:rPr>
              <a:t> Que tous les rois de la terre te célèbrent, SEIGNEUR,</a:t>
            </a:r>
          </a:p>
          <a:p>
            <a:pPr algn="ctr"/>
            <a:r>
              <a:rPr lang="fr-CH" sz="1900" b="1" dirty="0">
                <a:solidFill>
                  <a:schemeClr val="accent4">
                    <a:lumMod val="50000"/>
                  </a:schemeClr>
                </a:solidFill>
                <a:latin typeface="Comic Sans MS" panose="030F0702030302020204" pitchFamily="66" charset="0"/>
              </a:rPr>
              <a:t>car ils ont entendu les promesses de ta bouche.</a:t>
            </a:r>
          </a:p>
        </p:txBody>
      </p:sp>
      <p:sp>
        <p:nvSpPr>
          <p:cNvPr id="4" name="CuadroTexto 3">
            <a:extLst>
              <a:ext uri="{FF2B5EF4-FFF2-40B4-BE49-F238E27FC236}">
                <a16:creationId xmlns:a16="http://schemas.microsoft.com/office/drawing/2014/main" id="{F52466D4-A2EA-4668-8FBD-DAB568CA0444}"/>
              </a:ext>
            </a:extLst>
          </p:cNvPr>
          <p:cNvSpPr txBox="1"/>
          <p:nvPr/>
        </p:nvSpPr>
        <p:spPr>
          <a:xfrm>
            <a:off x="452349" y="49035"/>
            <a:ext cx="3343137" cy="707886"/>
          </a:xfrm>
          <a:prstGeom prst="rect">
            <a:avLst/>
          </a:prstGeom>
          <a:noFill/>
        </p:spPr>
        <p:txBody>
          <a:bodyPr wrap="square" rtlCol="0">
            <a:spAutoFit/>
          </a:bodyPr>
          <a:lstStyle/>
          <a:p>
            <a:pPr algn="ctr">
              <a:spcBef>
                <a:spcPts val="600"/>
              </a:spcBef>
            </a:pPr>
            <a:r>
              <a:rPr lang="fr-CH" sz="2800" dirty="0">
                <a:solidFill>
                  <a:srgbClr val="002060"/>
                </a:solidFill>
                <a:effectLst>
                  <a:outerShdw blurRad="38100" dist="38100" dir="2700000" algn="tl">
                    <a:srgbClr val="000000">
                      <a:alpha val="43137"/>
                    </a:srgbClr>
                  </a:outerShdw>
                </a:effectLst>
              </a:rPr>
              <a:t>Psaumes 138</a:t>
            </a:r>
            <a:br>
              <a:rPr lang="fr-CH" sz="2800" dirty="0">
                <a:solidFill>
                  <a:srgbClr val="002060"/>
                </a:solidFill>
                <a:effectLst>
                  <a:outerShdw blurRad="38100" dist="38100" dir="2700000" algn="tl">
                    <a:srgbClr val="000000">
                      <a:alpha val="43137"/>
                    </a:srgbClr>
                  </a:outerShdw>
                </a:effectLst>
              </a:rPr>
            </a:br>
            <a:r>
              <a:rPr lang="fr-CH" sz="1200" dirty="0">
                <a:solidFill>
                  <a:srgbClr val="002060"/>
                </a:solidFill>
                <a:effectLst>
                  <a:outerShdw blurRad="38100" dist="38100" dir="2700000" algn="tl">
                    <a:srgbClr val="000000">
                      <a:alpha val="43137"/>
                    </a:srgbClr>
                  </a:outerShdw>
                </a:effectLst>
              </a:rPr>
              <a:t>Traduction Œcuménique de la Bible (2010)</a:t>
            </a:r>
            <a:endParaRPr lang="es-ES" sz="1200" dirty="0">
              <a:effectLst>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410DEC70-F792-4C43-8D3F-BE131A3D7D8B}"/>
              </a:ext>
            </a:extLst>
          </p:cNvPr>
          <p:cNvSpPr txBox="1"/>
          <p:nvPr/>
        </p:nvSpPr>
        <p:spPr>
          <a:xfrm>
            <a:off x="3962399" y="156757"/>
            <a:ext cx="4634906" cy="5355312"/>
          </a:xfrm>
          <a:prstGeom prst="rect">
            <a:avLst/>
          </a:prstGeom>
          <a:noFill/>
        </p:spPr>
        <p:txBody>
          <a:bodyPr wrap="square" rtlCol="0">
            <a:spAutoFit/>
          </a:bodyPr>
          <a:lstStyle/>
          <a:p>
            <a:pPr lvl="0" algn="ctr"/>
            <a:r>
              <a:rPr lang="fr-CH" sz="1900" b="1" dirty="0">
                <a:solidFill>
                  <a:srgbClr val="203B62"/>
                </a:solidFill>
                <a:latin typeface="Comic Sans MS" panose="030F0702030302020204" pitchFamily="66" charset="0"/>
              </a:rPr>
              <a:t>5 </a:t>
            </a:r>
            <a:r>
              <a:rPr lang="fr-CH" sz="1900" b="1" dirty="0">
                <a:solidFill>
                  <a:srgbClr val="FFC000">
                    <a:lumMod val="50000"/>
                  </a:srgbClr>
                </a:solidFill>
                <a:latin typeface="Comic Sans MS" panose="030F0702030302020204" pitchFamily="66" charset="0"/>
              </a:rPr>
              <a:t>Qu’ils chantent sur </a:t>
            </a:r>
            <a:br>
              <a:rPr lang="fr-CH" sz="1900" b="1" dirty="0">
                <a:solidFill>
                  <a:srgbClr val="FFC000">
                    <a:lumMod val="50000"/>
                  </a:srgbClr>
                </a:solidFill>
                <a:latin typeface="Comic Sans MS" panose="030F0702030302020204" pitchFamily="66" charset="0"/>
              </a:rPr>
            </a:br>
            <a:r>
              <a:rPr lang="fr-CH" sz="1900" b="1" dirty="0">
                <a:solidFill>
                  <a:srgbClr val="FFC000">
                    <a:lumMod val="50000"/>
                  </a:srgbClr>
                </a:solidFill>
                <a:latin typeface="Comic Sans MS" panose="030F0702030302020204" pitchFamily="66" charset="0"/>
              </a:rPr>
              <a:t>les routes du SEIGNEUR :</a:t>
            </a:r>
          </a:p>
          <a:p>
            <a:pPr lvl="0" algn="ctr"/>
            <a:r>
              <a:rPr lang="fr-CH" sz="1900" b="1" dirty="0">
                <a:solidFill>
                  <a:srgbClr val="FFC000">
                    <a:lumMod val="50000"/>
                  </a:srgbClr>
                </a:solidFill>
                <a:latin typeface="Comic Sans MS" panose="030F0702030302020204" pitchFamily="66" charset="0"/>
              </a:rPr>
              <a:t>« Grande est la gloire </a:t>
            </a:r>
            <a:br>
              <a:rPr lang="fr-CH" sz="1900" b="1" dirty="0">
                <a:solidFill>
                  <a:srgbClr val="FFC000">
                    <a:lumMod val="50000"/>
                  </a:srgbClr>
                </a:solidFill>
                <a:latin typeface="Comic Sans MS" panose="030F0702030302020204" pitchFamily="66" charset="0"/>
              </a:rPr>
            </a:br>
            <a:r>
              <a:rPr lang="fr-CH" sz="1900" b="1" dirty="0">
                <a:solidFill>
                  <a:srgbClr val="FFC000">
                    <a:lumMod val="50000"/>
                  </a:srgbClr>
                </a:solidFill>
                <a:latin typeface="Comic Sans MS" panose="030F0702030302020204" pitchFamily="66" charset="0"/>
              </a:rPr>
              <a:t>du SEIGNEUR !</a:t>
            </a:r>
          </a:p>
          <a:p>
            <a:pPr lvl="0" algn="ctr"/>
            <a:r>
              <a:rPr lang="fr-CH" sz="1900" b="1" dirty="0">
                <a:solidFill>
                  <a:srgbClr val="203B62"/>
                </a:solidFill>
                <a:latin typeface="Comic Sans MS" panose="030F0702030302020204" pitchFamily="66" charset="0"/>
              </a:rPr>
              <a:t>6</a:t>
            </a:r>
            <a:r>
              <a:rPr lang="fr-CH" sz="1900" b="1" dirty="0">
                <a:solidFill>
                  <a:srgbClr val="FFC000">
                    <a:lumMod val="50000"/>
                  </a:srgbClr>
                </a:solidFill>
                <a:latin typeface="Comic Sans MS" panose="030F0702030302020204" pitchFamily="66" charset="0"/>
              </a:rPr>
              <a:t> Si haut que soit le SEIGNEUR,</a:t>
            </a:r>
          </a:p>
          <a:p>
            <a:pPr lvl="0" algn="ctr"/>
            <a:r>
              <a:rPr lang="fr-CH" sz="1900" b="1" dirty="0">
                <a:solidFill>
                  <a:srgbClr val="FFC000">
                    <a:lumMod val="50000"/>
                  </a:srgbClr>
                </a:solidFill>
                <a:latin typeface="Comic Sans MS" panose="030F0702030302020204" pitchFamily="66" charset="0"/>
              </a:rPr>
              <a:t>il voit le plus humble</a:t>
            </a:r>
          </a:p>
          <a:p>
            <a:pPr lvl="0" algn="ctr"/>
            <a:r>
              <a:rPr lang="fr-CH" sz="1900" b="1" dirty="0">
                <a:solidFill>
                  <a:srgbClr val="FFC000">
                    <a:lumMod val="50000"/>
                  </a:srgbClr>
                </a:solidFill>
                <a:latin typeface="Comic Sans MS" panose="030F0702030302020204" pitchFamily="66" charset="0"/>
              </a:rPr>
              <a:t>et reconnaît de loin l’orgueilleux. »</a:t>
            </a:r>
          </a:p>
          <a:p>
            <a:pPr lvl="0" algn="ctr"/>
            <a:r>
              <a:rPr lang="fr-CH" sz="1900" b="1" dirty="0">
                <a:solidFill>
                  <a:srgbClr val="203B62"/>
                </a:solidFill>
                <a:latin typeface="Comic Sans MS" panose="030F0702030302020204" pitchFamily="66" charset="0"/>
              </a:rPr>
              <a:t>7</a:t>
            </a:r>
            <a:r>
              <a:rPr lang="fr-CH" sz="1900" b="1" dirty="0">
                <a:solidFill>
                  <a:srgbClr val="FFC000">
                    <a:lumMod val="50000"/>
                  </a:srgbClr>
                </a:solidFill>
                <a:latin typeface="Comic Sans MS" panose="030F0702030302020204" pitchFamily="66" charset="0"/>
              </a:rPr>
              <a:t> Si je marche en pleine détresse,</a:t>
            </a:r>
          </a:p>
          <a:p>
            <a:pPr lvl="0" algn="ctr"/>
            <a:r>
              <a:rPr lang="fr-CH" sz="1900" b="1" dirty="0">
                <a:solidFill>
                  <a:srgbClr val="FFC000">
                    <a:lumMod val="50000"/>
                  </a:srgbClr>
                </a:solidFill>
                <a:latin typeface="Comic Sans MS" panose="030F0702030302020204" pitchFamily="66" charset="0"/>
              </a:rPr>
              <a:t>tu me fais revivre,</a:t>
            </a:r>
          </a:p>
          <a:p>
            <a:pPr lvl="0" algn="ctr"/>
            <a:r>
              <a:rPr lang="fr-CH" sz="1900" b="1" dirty="0">
                <a:solidFill>
                  <a:srgbClr val="FFC000">
                    <a:lumMod val="50000"/>
                  </a:srgbClr>
                </a:solidFill>
                <a:latin typeface="Comic Sans MS" panose="030F0702030302020204" pitchFamily="66" charset="0"/>
              </a:rPr>
              <a:t>tu portes la main</a:t>
            </a:r>
          </a:p>
          <a:p>
            <a:pPr lvl="0" algn="ctr"/>
            <a:r>
              <a:rPr lang="fr-CH" sz="1900" b="1" dirty="0">
                <a:solidFill>
                  <a:srgbClr val="FFC000">
                    <a:lumMod val="50000"/>
                  </a:srgbClr>
                </a:solidFill>
                <a:latin typeface="Comic Sans MS" panose="030F0702030302020204" pitchFamily="66" charset="0"/>
              </a:rPr>
              <a:t>sur mes adversaires,</a:t>
            </a:r>
          </a:p>
          <a:p>
            <a:pPr lvl="0" algn="ctr"/>
            <a:r>
              <a:rPr lang="fr-CH" sz="1900" b="1" dirty="0">
                <a:solidFill>
                  <a:srgbClr val="FFC000">
                    <a:lumMod val="50000"/>
                  </a:srgbClr>
                </a:solidFill>
                <a:latin typeface="Comic Sans MS" panose="030F0702030302020204" pitchFamily="66" charset="0"/>
              </a:rPr>
              <a:t>et ta droite me rend vainqueur.</a:t>
            </a:r>
          </a:p>
          <a:p>
            <a:pPr lvl="0" algn="ctr"/>
            <a:r>
              <a:rPr lang="fr-CH" sz="1900" b="1" dirty="0">
                <a:solidFill>
                  <a:srgbClr val="203B62"/>
                </a:solidFill>
                <a:latin typeface="Comic Sans MS" panose="030F0702030302020204" pitchFamily="66" charset="0"/>
              </a:rPr>
              <a:t>8</a:t>
            </a:r>
            <a:r>
              <a:rPr lang="fr-CH" sz="1900" b="1" dirty="0">
                <a:solidFill>
                  <a:srgbClr val="FFC000">
                    <a:lumMod val="50000"/>
                  </a:srgbClr>
                </a:solidFill>
                <a:latin typeface="Comic Sans MS" panose="030F0702030302020204" pitchFamily="66" charset="0"/>
              </a:rPr>
              <a:t> Le SEIGNEUR </a:t>
            </a:r>
            <a:br>
              <a:rPr lang="fr-CH" sz="1900" b="1" dirty="0">
                <a:solidFill>
                  <a:srgbClr val="FFC000">
                    <a:lumMod val="50000"/>
                  </a:srgbClr>
                </a:solidFill>
                <a:latin typeface="Comic Sans MS" panose="030F0702030302020204" pitchFamily="66" charset="0"/>
              </a:rPr>
            </a:br>
            <a:r>
              <a:rPr lang="fr-CH" sz="1900" b="1" dirty="0">
                <a:solidFill>
                  <a:srgbClr val="FFC000">
                    <a:lumMod val="50000"/>
                  </a:srgbClr>
                </a:solidFill>
                <a:latin typeface="Comic Sans MS" panose="030F0702030302020204" pitchFamily="66" charset="0"/>
              </a:rPr>
              <a:t>fera tout pour moi.</a:t>
            </a:r>
          </a:p>
          <a:p>
            <a:pPr lvl="0" algn="ctr"/>
            <a:r>
              <a:rPr lang="fr-CH" sz="1900" b="1" dirty="0">
                <a:solidFill>
                  <a:srgbClr val="FFC000">
                    <a:lumMod val="50000"/>
                  </a:srgbClr>
                </a:solidFill>
                <a:latin typeface="Comic Sans MS" panose="030F0702030302020204" pitchFamily="66" charset="0"/>
              </a:rPr>
              <a:t>SEIGNEUR, ta fidélité </a:t>
            </a:r>
            <a:br>
              <a:rPr lang="fr-CH" sz="1900" b="1" dirty="0">
                <a:solidFill>
                  <a:srgbClr val="FFC000">
                    <a:lumMod val="50000"/>
                  </a:srgbClr>
                </a:solidFill>
                <a:latin typeface="Comic Sans MS" panose="030F0702030302020204" pitchFamily="66" charset="0"/>
              </a:rPr>
            </a:br>
            <a:r>
              <a:rPr lang="fr-CH" sz="1900" b="1" dirty="0">
                <a:solidFill>
                  <a:srgbClr val="FFC000">
                    <a:lumMod val="50000"/>
                  </a:srgbClr>
                </a:solidFill>
                <a:latin typeface="Comic Sans MS" panose="030F0702030302020204" pitchFamily="66" charset="0"/>
              </a:rPr>
              <a:t>est pour toujours !</a:t>
            </a:r>
          </a:p>
          <a:p>
            <a:pPr lvl="0" algn="ctr"/>
            <a:r>
              <a:rPr lang="fr-CH" sz="1900" b="1" dirty="0">
                <a:solidFill>
                  <a:srgbClr val="FFC000">
                    <a:lumMod val="50000"/>
                  </a:srgbClr>
                </a:solidFill>
                <a:latin typeface="Comic Sans MS" panose="030F0702030302020204" pitchFamily="66" charset="0"/>
              </a:rPr>
              <a:t>N’abandonne pas </a:t>
            </a:r>
            <a:br>
              <a:rPr lang="fr-CH" sz="1900" b="1" dirty="0">
                <a:solidFill>
                  <a:srgbClr val="FFC000">
                    <a:lumMod val="50000"/>
                  </a:srgbClr>
                </a:solidFill>
                <a:latin typeface="Comic Sans MS" panose="030F0702030302020204" pitchFamily="66" charset="0"/>
              </a:rPr>
            </a:br>
            <a:r>
              <a:rPr lang="fr-CH" sz="1900" b="1" dirty="0">
                <a:solidFill>
                  <a:srgbClr val="FFC000">
                    <a:lumMod val="50000"/>
                  </a:srgbClr>
                </a:solidFill>
                <a:latin typeface="Comic Sans MS" panose="030F0702030302020204" pitchFamily="66" charset="0"/>
              </a:rPr>
              <a:t>les œuvres de tes mains.. »</a:t>
            </a:r>
            <a:endParaRPr lang="fr-CH" sz="1900" dirty="0"/>
          </a:p>
        </p:txBody>
      </p:sp>
      <p:sp>
        <p:nvSpPr>
          <p:cNvPr id="15" name="ZoneTexte 14">
            <a:extLst>
              <a:ext uri="{FF2B5EF4-FFF2-40B4-BE49-F238E27FC236}">
                <a16:creationId xmlns:a16="http://schemas.microsoft.com/office/drawing/2014/main" id="{AC7B375E-586B-46A9-A9E8-41C4ABC3231C}"/>
              </a:ext>
            </a:extLst>
          </p:cNvPr>
          <p:cNvSpPr txBox="1"/>
          <p:nvPr/>
        </p:nvSpPr>
        <p:spPr>
          <a:xfrm>
            <a:off x="609601" y="6404621"/>
            <a:ext cx="2569391" cy="307777"/>
          </a:xfrm>
          <a:prstGeom prst="rect">
            <a:avLst/>
          </a:prstGeom>
          <a:noFill/>
        </p:spPr>
        <p:txBody>
          <a:bodyPr wrap="square" rtlCol="0">
            <a:spAutoFit/>
          </a:bodyPr>
          <a:lstStyle/>
          <a:p>
            <a:r>
              <a:rPr lang="fr-CH" sz="1400" dirty="0">
                <a:solidFill>
                  <a:schemeClr val="accent2">
                    <a:lumMod val="50000"/>
                  </a:schemeClr>
                </a:solidFill>
              </a:rPr>
              <a:t>(</a:t>
            </a:r>
            <a:r>
              <a:rPr lang="fr-CH" sz="1400" i="1" dirty="0">
                <a:solidFill>
                  <a:schemeClr val="accent2">
                    <a:lumMod val="50000"/>
                  </a:schemeClr>
                </a:solidFill>
              </a:rPr>
              <a:t>Guide d’étude de la Bible</a:t>
            </a:r>
            <a:r>
              <a:rPr lang="fr-CH" sz="1400" dirty="0">
                <a:solidFill>
                  <a:schemeClr val="accent2">
                    <a:lumMod val="50000"/>
                  </a:schemeClr>
                </a:solidFill>
              </a:rPr>
              <a:t>, p. 19.)</a:t>
            </a:r>
            <a:endParaRPr lang="fr-CH" dirty="0">
              <a:solidFill>
                <a:schemeClr val="accent2">
                  <a:lumMod val="50000"/>
                </a:schemeClr>
              </a:solidFill>
            </a:endParaRPr>
          </a:p>
        </p:txBody>
      </p:sp>
    </p:spTree>
    <p:extLst>
      <p:ext uri="{BB962C8B-B14F-4D97-AF65-F5344CB8AC3E}">
        <p14:creationId xmlns:p14="http://schemas.microsoft.com/office/powerpoint/2010/main" val="1659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edge">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0"/>
      <p:bldP spid="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C5B6C75B-F5A1-4488-8038-4A5C590C6C64}"/>
              </a:ext>
            </a:extLst>
          </p:cNvPr>
          <p:cNvSpPr/>
          <p:nvPr/>
        </p:nvSpPr>
        <p:spPr>
          <a:xfrm>
            <a:off x="508138" y="2570917"/>
            <a:ext cx="6972162" cy="954107"/>
          </a:xfrm>
          <a:prstGeom prst="rect">
            <a:avLst/>
          </a:prstGeom>
        </p:spPr>
        <p:txBody>
          <a:bodyPr wrap="square">
            <a:spAutoFit/>
          </a:bodyPr>
          <a:lstStyle/>
          <a:p>
            <a:pPr>
              <a:spcBef>
                <a:spcPts val="600"/>
              </a:spcBef>
            </a:pPr>
            <a:r>
              <a:rPr lang="fr-CH" sz="2000" dirty="0">
                <a:effectLst>
                  <a:outerShdw blurRad="38100" dist="38100" dir="2700000" algn="tl">
                    <a:srgbClr val="000000">
                      <a:alpha val="43137"/>
                    </a:srgbClr>
                  </a:outerShdw>
                </a:effectLst>
              </a:rPr>
              <a:t>Il est frappant de constater que dès que Daniel est devant le roi,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il déclare que c’est Dieu qui révèle la signification des mystères </a:t>
            </a:r>
            <a:br>
              <a:rPr lang="fr-CH" sz="2000" dirty="0">
                <a:effectLst>
                  <a:outerShdw blurRad="38100" dist="38100" dir="2700000" algn="tl">
                    <a:srgbClr val="000000">
                      <a:alpha val="43137"/>
                    </a:srgbClr>
                  </a:outerShdw>
                </a:effectLst>
              </a:rPr>
            </a:br>
            <a:r>
              <a:rPr lang="fr-CH" sz="1600" dirty="0"/>
              <a:t>(verset 28, voir aussi les versets 29 et 45).</a:t>
            </a:r>
          </a:p>
        </p:txBody>
      </p:sp>
      <p:sp>
        <p:nvSpPr>
          <p:cNvPr id="3" name="Rectángulo 2">
            <a:extLst>
              <a:ext uri="{FF2B5EF4-FFF2-40B4-BE49-F238E27FC236}">
                <a16:creationId xmlns:a16="http://schemas.microsoft.com/office/drawing/2014/main" id="{B6D85F0C-ABDE-47DD-9D60-4D0AB5EE3A65}"/>
              </a:ext>
            </a:extLst>
          </p:cNvPr>
          <p:cNvSpPr/>
          <p:nvPr/>
        </p:nvSpPr>
        <p:spPr>
          <a:xfrm>
            <a:off x="3318922" y="726739"/>
            <a:ext cx="5291539" cy="923330"/>
          </a:xfrm>
          <a:prstGeom prst="rect">
            <a:avLst/>
          </a:prstGeom>
        </p:spPr>
        <p:txBody>
          <a:bodyPr wrap="square">
            <a:spAutoFit/>
            <a:scene3d>
              <a:camera prst="orthographicFront"/>
              <a:lightRig rig="threePt" dir="t"/>
            </a:scene3d>
            <a:sp3d extrusionH="57150">
              <a:bevelT w="38100" h="38100"/>
            </a:sp3d>
          </a:bodyPr>
          <a:lstStyle/>
          <a:p>
            <a:r>
              <a:rPr lang="fr-CH" b="1" dirty="0">
                <a:solidFill>
                  <a:schemeClr val="accent4">
                    <a:lumMod val="50000"/>
                  </a:schemeClr>
                </a:solidFill>
                <a:latin typeface="Comic Sans MS" panose="030F0702030302020204" pitchFamily="66" charset="0"/>
              </a:rPr>
              <a:t>« Alors le mystère fut révélé à Daniel dans une vision, pendant la nuit. Alors Daniel bénit le Dieu du ciel. » </a:t>
            </a:r>
            <a:r>
              <a:rPr lang="fr-CH" sz="1400" dirty="0">
                <a:solidFill>
                  <a:schemeClr val="accent4">
                    <a:lumMod val="50000"/>
                  </a:schemeClr>
                </a:solidFill>
                <a:latin typeface="Comic Sans MS" panose="030F0702030302020204" pitchFamily="66" charset="0"/>
              </a:rPr>
              <a:t>(Daniel 2.19)</a:t>
            </a:r>
            <a:endParaRPr lang="es-ES" sz="1400"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2466D4-A2EA-4668-8FBD-DAB568CA0444}"/>
              </a:ext>
            </a:extLst>
          </p:cNvPr>
          <p:cNvSpPr txBox="1"/>
          <p:nvPr/>
        </p:nvSpPr>
        <p:spPr>
          <a:xfrm>
            <a:off x="693902" y="2115292"/>
            <a:ext cx="6168834" cy="400110"/>
          </a:xfrm>
          <a:prstGeom prst="rect">
            <a:avLst/>
          </a:prstGeom>
          <a:noFill/>
        </p:spPr>
        <p:txBody>
          <a:bodyPr wrap="square" rtlCol="0">
            <a:spAutoFit/>
          </a:bodyPr>
          <a:lstStyle/>
          <a:p>
            <a:pPr algn="ctr">
              <a:spcBef>
                <a:spcPts val="600"/>
              </a:spcBef>
            </a:pPr>
            <a:r>
              <a:rPr lang="fr-CH" sz="2000" dirty="0">
                <a:solidFill>
                  <a:srgbClr val="002060"/>
                </a:solidFill>
                <a:effectLst>
                  <a:outerShdw blurRad="38100" dist="38100" dir="2700000" algn="tl">
                    <a:srgbClr val="000000">
                      <a:alpha val="43137"/>
                    </a:srgbClr>
                  </a:outerShdw>
                </a:effectLst>
              </a:rPr>
              <a:t>« Daniel propose d’expliquer le rêve de Neboukadnetsar.</a:t>
            </a:r>
            <a:endParaRPr lang="es-ES" sz="2000" dirty="0">
              <a:effectLst>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id="{248CA186-8C3D-4066-BF3E-5698F667C6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9538" y="177334"/>
            <a:ext cx="2362899" cy="1666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ángulo 13">
            <a:extLst>
              <a:ext uri="{FF2B5EF4-FFF2-40B4-BE49-F238E27FC236}">
                <a16:creationId xmlns:a16="http://schemas.microsoft.com/office/drawing/2014/main" id="{361112F1-7162-4D1B-A69D-B322EC87652E}"/>
              </a:ext>
            </a:extLst>
          </p:cNvPr>
          <p:cNvSpPr/>
          <p:nvPr/>
        </p:nvSpPr>
        <p:spPr>
          <a:xfrm>
            <a:off x="2120525" y="3709691"/>
            <a:ext cx="5550647" cy="707886"/>
          </a:xfrm>
          <a:prstGeom prst="rect">
            <a:avLst/>
          </a:prstGeom>
        </p:spPr>
        <p:txBody>
          <a:bodyPr wrap="square">
            <a:spAutoFit/>
          </a:bodyPr>
          <a:lstStyle/>
          <a:p>
            <a:pPr algn="ctr">
              <a:spcBef>
                <a:spcPts val="600"/>
              </a:spcBef>
            </a:pPr>
            <a:r>
              <a:rPr lang="fr-CH" sz="2000" b="1" dirty="0">
                <a:solidFill>
                  <a:srgbClr val="002060"/>
                </a:solidFill>
              </a:rPr>
              <a:t> </a:t>
            </a:r>
            <a:r>
              <a:rPr lang="fr-CH" sz="2000" dirty="0">
                <a:solidFill>
                  <a:srgbClr val="002060"/>
                </a:solidFill>
                <a:effectLst>
                  <a:outerShdw blurRad="38100" dist="38100" dir="2700000" algn="tl">
                    <a:srgbClr val="000000">
                      <a:alpha val="43137"/>
                    </a:srgbClr>
                  </a:outerShdw>
                </a:effectLst>
              </a:rPr>
              <a:t>Aux versets 31 à 35, Daniel raconte le rêve, </a:t>
            </a:r>
            <a:br>
              <a:rPr lang="fr-CH" sz="2000" dirty="0">
                <a:solidFill>
                  <a:srgbClr val="002060"/>
                </a:solidFill>
                <a:effectLst>
                  <a:outerShdw blurRad="38100" dist="38100" dir="2700000" algn="tl">
                    <a:srgbClr val="000000">
                      <a:alpha val="43137"/>
                    </a:srgbClr>
                  </a:outerShdw>
                </a:effectLst>
              </a:rPr>
            </a:br>
            <a:r>
              <a:rPr lang="fr-CH" sz="2000" dirty="0">
                <a:solidFill>
                  <a:srgbClr val="002060"/>
                </a:solidFill>
                <a:effectLst>
                  <a:outerShdw blurRad="38100" dist="38100" dir="2700000" algn="tl">
                    <a:srgbClr val="000000">
                      <a:alpha val="43137"/>
                    </a:srgbClr>
                  </a:outerShdw>
                </a:effectLst>
              </a:rPr>
              <a:t>et aux versets 37 à 45 il en donne  l’explication.</a:t>
            </a:r>
            <a:endParaRPr lang="fr-CH" sz="2000" dirty="0">
              <a:effectLst>
                <a:outerShdw blurRad="38100" dist="38100" dir="2700000" algn="tl">
                  <a:srgbClr val="000000">
                    <a:alpha val="43137"/>
                  </a:srgbClr>
                </a:outerShdw>
              </a:effectLst>
            </a:endParaRPr>
          </a:p>
        </p:txBody>
      </p:sp>
      <p:sp>
        <p:nvSpPr>
          <p:cNvPr id="16" name="Rectángulo 15">
            <a:extLst>
              <a:ext uri="{FF2B5EF4-FFF2-40B4-BE49-F238E27FC236}">
                <a16:creationId xmlns:a16="http://schemas.microsoft.com/office/drawing/2014/main" id="{714E87BF-6CC0-4158-837A-64640B1D4FE1}"/>
              </a:ext>
            </a:extLst>
          </p:cNvPr>
          <p:cNvSpPr/>
          <p:nvPr/>
        </p:nvSpPr>
        <p:spPr>
          <a:xfrm>
            <a:off x="1587498" y="4528607"/>
            <a:ext cx="6616700" cy="1323439"/>
          </a:xfrm>
          <a:prstGeom prst="rect">
            <a:avLst/>
          </a:prstGeom>
        </p:spPr>
        <p:txBody>
          <a:bodyPr wrap="square">
            <a:spAutoFit/>
          </a:bodyPr>
          <a:lstStyle/>
          <a:p>
            <a:pPr algn="ctr">
              <a:spcBef>
                <a:spcPts val="600"/>
              </a:spcBef>
            </a:pPr>
            <a:r>
              <a:rPr lang="fr-CH" sz="2000" dirty="0">
                <a:effectLst>
                  <a:outerShdw blurRad="38100" dist="38100" dir="2700000" algn="tl">
                    <a:srgbClr val="000000">
                      <a:alpha val="43137"/>
                    </a:srgbClr>
                  </a:outerShdw>
                </a:effectLst>
              </a:rPr>
              <a:t>Neboukadnetsar est très impressionné et en arrive même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à une sorte de profession de foi</a:t>
            </a:r>
            <a:r>
              <a:rPr lang="fr-CH" sz="2000" b="1" dirty="0"/>
              <a:t> </a:t>
            </a:r>
            <a:r>
              <a:rPr lang="fr-CH" sz="1600" dirty="0"/>
              <a:t>(versets 46 et 47). </a:t>
            </a:r>
            <a:br>
              <a:rPr lang="fr-CH" sz="1600" dirty="0"/>
            </a:br>
            <a:r>
              <a:rPr lang="fr-CH" sz="2000" dirty="0">
                <a:effectLst>
                  <a:outerShdw blurRad="38100" dist="38100" dir="2700000" algn="tl">
                    <a:srgbClr val="000000">
                      <a:alpha val="43137"/>
                    </a:srgbClr>
                  </a:outerShdw>
                </a:effectLst>
              </a:rPr>
              <a:t>Il donne à Daniel, Chadrak, Méchak et Abed-Nego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de hautes fonctions administratives </a:t>
            </a:r>
            <a:r>
              <a:rPr lang="fr-CH" sz="1600" dirty="0"/>
              <a:t>(versets 48 et 49).»</a:t>
            </a:r>
          </a:p>
        </p:txBody>
      </p:sp>
      <p:sp>
        <p:nvSpPr>
          <p:cNvPr id="7" name="ZoneTexte 6">
            <a:extLst>
              <a:ext uri="{FF2B5EF4-FFF2-40B4-BE49-F238E27FC236}">
                <a16:creationId xmlns:a16="http://schemas.microsoft.com/office/drawing/2014/main" id="{CB423931-3725-4893-A5F8-26F515E94E57}"/>
              </a:ext>
            </a:extLst>
          </p:cNvPr>
          <p:cNvSpPr txBox="1"/>
          <p:nvPr/>
        </p:nvSpPr>
        <p:spPr>
          <a:xfrm>
            <a:off x="1486038" y="6218896"/>
            <a:ext cx="5994262" cy="338554"/>
          </a:xfrm>
          <a:prstGeom prst="rect">
            <a:avLst/>
          </a:prstGeom>
          <a:noFill/>
        </p:spPr>
        <p:txBody>
          <a:bodyPr wrap="square" rtlCol="0">
            <a:spAutoFit/>
          </a:bodyPr>
          <a:lstStyle/>
          <a:p>
            <a:r>
              <a:rPr lang="fr-CH" sz="1600" dirty="0"/>
              <a:t>(2020, 18 janvier | </a:t>
            </a:r>
            <a:r>
              <a:rPr lang="fr-CH" sz="1600" i="1" dirty="0"/>
              <a:t>Daniel, n° 3</a:t>
            </a:r>
            <a:r>
              <a:rPr lang="fr-CH" sz="1600" dirty="0"/>
              <a:t> | </a:t>
            </a:r>
            <a:r>
              <a:rPr lang="fr-CH" sz="1600" u="sng" dirty="0">
                <a:hlinkClick r:id="rId4"/>
              </a:rPr>
              <a:t>https://adventistes.org/bible</a:t>
            </a:r>
            <a:r>
              <a:rPr lang="fr-CH" sz="1600" dirty="0"/>
              <a:t>)</a:t>
            </a:r>
          </a:p>
        </p:txBody>
      </p:sp>
    </p:spTree>
    <p:extLst>
      <p:ext uri="{BB962C8B-B14F-4D97-AF65-F5344CB8AC3E}">
        <p14:creationId xmlns:p14="http://schemas.microsoft.com/office/powerpoint/2010/main" val="253610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p:cTn id="31"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4" grpId="0" uiExpand="1" build="p"/>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6D85F0C-ABDE-47DD-9D60-4D0AB5EE3A65}"/>
              </a:ext>
            </a:extLst>
          </p:cNvPr>
          <p:cNvSpPr/>
          <p:nvPr/>
        </p:nvSpPr>
        <p:spPr>
          <a:xfrm>
            <a:off x="3217322" y="683329"/>
            <a:ext cx="5291539" cy="923330"/>
          </a:xfrm>
          <a:prstGeom prst="rect">
            <a:avLst/>
          </a:prstGeom>
        </p:spPr>
        <p:txBody>
          <a:bodyPr wrap="square">
            <a:spAutoFit/>
            <a:scene3d>
              <a:camera prst="orthographicFront"/>
              <a:lightRig rig="threePt" dir="t"/>
            </a:scene3d>
            <a:sp3d extrusionH="57150">
              <a:bevelT w="38100" h="38100"/>
            </a:sp3d>
          </a:bodyPr>
          <a:lstStyle/>
          <a:p>
            <a:r>
              <a:rPr lang="fr-CH" b="1" dirty="0">
                <a:solidFill>
                  <a:schemeClr val="accent4">
                    <a:lumMod val="50000"/>
                  </a:schemeClr>
                </a:solidFill>
                <a:latin typeface="Comic Sans MS" panose="030F0702030302020204" pitchFamily="66" charset="0"/>
              </a:rPr>
              <a:t>« Alors le mystère fut révélé à Daniel dans une vision, pendant la nuit. Alors Daniel bénit le Dieu du ciel. » </a:t>
            </a:r>
            <a:r>
              <a:rPr lang="fr-CH" sz="1400" dirty="0">
                <a:solidFill>
                  <a:schemeClr val="accent4">
                    <a:lumMod val="50000"/>
                  </a:schemeClr>
                </a:solidFill>
                <a:latin typeface="Comic Sans MS" panose="030F0702030302020204" pitchFamily="66" charset="0"/>
              </a:rPr>
              <a:t>(Daniel 2.19)</a:t>
            </a:r>
            <a:endParaRPr lang="es-ES" sz="1400" dirty="0">
              <a:solidFill>
                <a:schemeClr val="accent4">
                  <a:lumMod val="50000"/>
                </a:schemeClr>
              </a:solidFill>
              <a:latin typeface="Comic Sans MS" panose="030F0702030302020204" pitchFamily="66" charset="0"/>
            </a:endParaRPr>
          </a:p>
        </p:txBody>
      </p:sp>
      <p:pic>
        <p:nvPicPr>
          <p:cNvPr id="12" name="Imagen 11">
            <a:extLst>
              <a:ext uri="{FF2B5EF4-FFF2-40B4-BE49-F238E27FC236}">
                <a16:creationId xmlns:a16="http://schemas.microsoft.com/office/drawing/2014/main" id="{248CA186-8C3D-4066-BF3E-5698F667C6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9538" y="177334"/>
            <a:ext cx="2362899" cy="1666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ángulo 14">
            <a:extLst>
              <a:ext uri="{FF2B5EF4-FFF2-40B4-BE49-F238E27FC236}">
                <a16:creationId xmlns:a16="http://schemas.microsoft.com/office/drawing/2014/main" id="{797144D7-8554-4D0A-A872-40D0C7A19F21}"/>
              </a:ext>
            </a:extLst>
          </p:cNvPr>
          <p:cNvSpPr/>
          <p:nvPr/>
        </p:nvSpPr>
        <p:spPr>
          <a:xfrm>
            <a:off x="753331" y="1965630"/>
            <a:ext cx="7412769" cy="2246769"/>
          </a:xfrm>
          <a:prstGeom prst="rect">
            <a:avLst/>
          </a:prstGeom>
        </p:spPr>
        <p:txBody>
          <a:bodyPr wrap="square">
            <a:spAutoFit/>
          </a:bodyPr>
          <a:lstStyle/>
          <a:p>
            <a:pPr algn="ctr"/>
            <a:r>
              <a:rPr lang="fr-CH" sz="2000" dirty="0">
                <a:effectLst>
                  <a:outerShdw blurRad="38100" dist="38100" dir="2700000" algn="tl">
                    <a:srgbClr val="000000">
                      <a:alpha val="43137"/>
                    </a:srgbClr>
                  </a:outerShdw>
                </a:effectLst>
              </a:rPr>
              <a:t>« Au chapitre 2, versets 25 à 49, Daniel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indique systématiquement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ce que Dieu fit, fait ou fera</a:t>
            </a:r>
            <a:br>
              <a:rPr lang="fr-CH" sz="2000" dirty="0">
                <a:effectLst>
                  <a:outerShdw blurRad="38100" dist="38100" dir="2700000" algn="tl">
                    <a:srgbClr val="000000">
                      <a:alpha val="43137"/>
                    </a:srgbClr>
                  </a:outerShdw>
                </a:effectLst>
              </a:rPr>
            </a:br>
            <a:r>
              <a:rPr lang="fr-CH" sz="1600" dirty="0"/>
              <a:t>(comparez Daniel 2.28, 29, 37, 38, 44a et 45b). </a:t>
            </a:r>
          </a:p>
          <a:p>
            <a:endParaRPr lang="fr-CH" sz="2000" dirty="0">
              <a:effectLst>
                <a:outerShdw blurRad="38100" dist="38100" dir="2700000" algn="tl">
                  <a:srgbClr val="000000">
                    <a:alpha val="43137"/>
                  </a:srgbClr>
                </a:outerShdw>
              </a:effectLst>
            </a:endParaRPr>
          </a:p>
          <a:p>
            <a:r>
              <a:rPr lang="fr-CH" sz="2000" dirty="0">
                <a:effectLst>
                  <a:outerShdw blurRad="38100" dist="38100" dir="2700000" algn="tl">
                    <a:srgbClr val="000000">
                      <a:alpha val="43137"/>
                    </a:srgbClr>
                  </a:outerShdw>
                </a:effectLst>
              </a:rPr>
              <a:t>Trouvez-vous que cela va de soi, ou en êtes-vous surpris?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Et pourquoi Daniel n’a-t-il apparemment aucune difficulté à le faire ?</a:t>
            </a:r>
          </a:p>
        </p:txBody>
      </p:sp>
      <p:sp>
        <p:nvSpPr>
          <p:cNvPr id="5" name="ZoneTexte 4">
            <a:extLst>
              <a:ext uri="{FF2B5EF4-FFF2-40B4-BE49-F238E27FC236}">
                <a16:creationId xmlns:a16="http://schemas.microsoft.com/office/drawing/2014/main" id="{DB714826-37C1-40F5-B993-9B8EEB8EC28C}"/>
              </a:ext>
            </a:extLst>
          </p:cNvPr>
          <p:cNvSpPr txBox="1"/>
          <p:nvPr/>
        </p:nvSpPr>
        <p:spPr>
          <a:xfrm>
            <a:off x="1589515" y="4571370"/>
            <a:ext cx="5740400" cy="1631216"/>
          </a:xfrm>
          <a:prstGeom prst="rect">
            <a:avLst/>
          </a:prstGeom>
          <a:noFill/>
        </p:spPr>
        <p:txBody>
          <a:bodyPr wrap="square" rtlCol="0">
            <a:spAutoFit/>
          </a:bodyPr>
          <a:lstStyle/>
          <a:p>
            <a:pPr algn="ctr"/>
            <a:r>
              <a:rPr lang="fr-CH" sz="2000" dirty="0">
                <a:effectLst>
                  <a:outerShdw blurRad="38100" dist="38100" dir="2700000" algn="tl">
                    <a:srgbClr val="000000">
                      <a:alpha val="43137"/>
                    </a:srgbClr>
                  </a:outerShdw>
                </a:effectLst>
              </a:rPr>
              <a:t>L’entrée en scène de Daniel est un très bon exemple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de l’application du principe </a:t>
            </a:r>
            <a:br>
              <a:rPr lang="fr-CH" sz="2000" dirty="0">
                <a:effectLst>
                  <a:outerShdw blurRad="38100" dist="38100" dir="2700000" algn="tl">
                    <a:srgbClr val="000000">
                      <a:alpha val="43137"/>
                    </a:srgbClr>
                  </a:outerShdw>
                </a:effectLst>
              </a:rPr>
            </a:br>
            <a:r>
              <a:rPr lang="fr-CH" sz="2000" dirty="0">
                <a:solidFill>
                  <a:schemeClr val="accent2">
                    <a:lumMod val="50000"/>
                  </a:schemeClr>
                </a:solidFill>
                <a:effectLst>
                  <a:outerShdw blurRad="38100" dist="38100" dir="2700000" algn="tl">
                    <a:srgbClr val="000000">
                      <a:alpha val="43137"/>
                    </a:srgbClr>
                  </a:outerShdw>
                </a:effectLst>
              </a:rPr>
              <a:t>« Tu aimeras ton prochain comme toi-même » </a:t>
            </a:r>
            <a:br>
              <a:rPr lang="fr-CH" sz="2000" dirty="0">
                <a:effectLst>
                  <a:outerShdw blurRad="38100" dist="38100" dir="2700000" algn="tl">
                    <a:srgbClr val="000000">
                      <a:alpha val="43137"/>
                    </a:srgbClr>
                  </a:outerShdw>
                </a:effectLst>
              </a:rPr>
            </a:br>
            <a:r>
              <a:rPr lang="fr-CH" sz="1600" dirty="0"/>
              <a:t>(versets 18 et 24). </a:t>
            </a:r>
          </a:p>
          <a:p>
            <a:pPr algn="ctr"/>
            <a:r>
              <a:rPr lang="fr-CH" sz="2000" dirty="0">
                <a:effectLst>
                  <a:outerShdw blurRad="38100" dist="38100" dir="2700000" algn="tl">
                    <a:srgbClr val="000000">
                      <a:alpha val="43137"/>
                    </a:srgbClr>
                  </a:outerShdw>
                </a:effectLst>
              </a:rPr>
              <a:t>Qu’aurait-il pu dire s’il n’avait pensé qu’à lui ? »</a:t>
            </a:r>
            <a:endParaRPr lang="fr-CH" dirty="0"/>
          </a:p>
        </p:txBody>
      </p:sp>
    </p:spTree>
    <p:extLst>
      <p:ext uri="{BB962C8B-B14F-4D97-AF65-F5344CB8AC3E}">
        <p14:creationId xmlns:p14="http://schemas.microsoft.com/office/powerpoint/2010/main" val="359230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84B1B0-C979-473C-9D65-5CF6BE8394ED}"/>
              </a:ext>
            </a:extLst>
          </p:cNvPr>
          <p:cNvSpPr/>
          <p:nvPr/>
        </p:nvSpPr>
        <p:spPr>
          <a:xfrm>
            <a:off x="2043143" y="0"/>
            <a:ext cx="7100857" cy="769441"/>
          </a:xfrm>
          <a:prstGeom prst="rect">
            <a:avLst/>
          </a:prstGeom>
          <a:noFill/>
        </p:spPr>
        <p:txBody>
          <a:bodyPr wrap="square" rtlCol="0">
            <a:spAutoFit/>
          </a:bodyPr>
          <a:lstStyle/>
          <a:p>
            <a:pPr algn="ctr" defTabSz="914400"/>
            <a:r>
              <a:rPr lang="es-ES" sz="4400" b="1" cap="all" spc="600" dirty="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outerShdw blurRad="50800" dist="38100" dir="2700000" algn="tl" rotWithShape="0">
                    <a:prstClr val="black">
                      <a:alpha val="40000"/>
                    </a:prstClr>
                  </a:outerShdw>
                </a:effectLst>
              </a:rPr>
              <a:t>DIEU SAIT</a:t>
            </a:r>
          </a:p>
        </p:txBody>
      </p:sp>
      <p:sp>
        <p:nvSpPr>
          <p:cNvPr id="3" name="Rectángulo 2">
            <a:extLst>
              <a:ext uri="{FF2B5EF4-FFF2-40B4-BE49-F238E27FC236}">
                <a16:creationId xmlns:a16="http://schemas.microsoft.com/office/drawing/2014/main" id="{0AD11BC6-E796-4E40-A336-B695BF4211C7}"/>
              </a:ext>
            </a:extLst>
          </p:cNvPr>
          <p:cNvSpPr/>
          <p:nvPr/>
        </p:nvSpPr>
        <p:spPr>
          <a:xfrm>
            <a:off x="2095397" y="642983"/>
            <a:ext cx="6989327" cy="923330"/>
          </a:xfrm>
          <a:prstGeom prst="rect">
            <a:avLst/>
          </a:prstGeom>
        </p:spPr>
        <p:txBody>
          <a:bodyPr wrap="square">
            <a:spAutoFit/>
            <a:scene3d>
              <a:camera prst="orthographicFront"/>
              <a:lightRig rig="threePt" dir="t"/>
            </a:scene3d>
            <a:sp3d extrusionH="57150">
              <a:bevelT w="38100" h="38100"/>
            </a:sp3d>
          </a:bodyPr>
          <a:lstStyle/>
          <a:p>
            <a:r>
              <a:rPr lang="fr-CH" b="1" dirty="0">
                <a:solidFill>
                  <a:srgbClr val="322874"/>
                </a:solidFill>
                <a:latin typeface="Comic Sans MS" panose="030F0702030302020204" pitchFamily="66" charset="0"/>
              </a:rPr>
              <a:t>« Sur ton lit, ô roi, il t'est venu des pensées concernant </a:t>
            </a:r>
            <a:br>
              <a:rPr lang="fr-CH" b="1" dirty="0">
                <a:solidFill>
                  <a:srgbClr val="322874"/>
                </a:solidFill>
                <a:latin typeface="Comic Sans MS" panose="030F0702030302020204" pitchFamily="66" charset="0"/>
              </a:rPr>
            </a:br>
            <a:r>
              <a:rPr lang="fr-CH" b="1" dirty="0">
                <a:solidFill>
                  <a:srgbClr val="322874"/>
                </a:solidFill>
                <a:latin typeface="Comic Sans MS" panose="030F0702030302020204" pitchFamily="66" charset="0"/>
              </a:rPr>
              <a:t>ce qui arrivera dans la suite ; et le révélateur des mystères t'a fait connaître ce qui arrivera. » (Daniel 2.29)</a:t>
            </a:r>
            <a:endParaRPr lang="es-ES" sz="1600" b="1" dirty="0">
              <a:solidFill>
                <a:srgbClr val="322874"/>
              </a:solidFill>
              <a:latin typeface="Comic Sans MS" panose="030F0702030302020204" pitchFamily="66" charset="0"/>
            </a:endParaRPr>
          </a:p>
        </p:txBody>
      </p:sp>
      <p:sp>
        <p:nvSpPr>
          <p:cNvPr id="4" name="CuadroTexto 3">
            <a:extLst>
              <a:ext uri="{FF2B5EF4-FFF2-40B4-BE49-F238E27FC236}">
                <a16:creationId xmlns:a16="http://schemas.microsoft.com/office/drawing/2014/main" id="{A3A361AD-DF63-4C30-9DEF-985B8D1B9A33}"/>
              </a:ext>
            </a:extLst>
          </p:cNvPr>
          <p:cNvSpPr txBox="1"/>
          <p:nvPr/>
        </p:nvSpPr>
        <p:spPr>
          <a:xfrm>
            <a:off x="275173" y="1746510"/>
            <a:ext cx="5355047" cy="4862870"/>
          </a:xfrm>
          <a:prstGeom prst="rect">
            <a:avLst/>
          </a:prstGeom>
          <a:noFill/>
        </p:spPr>
        <p:txBody>
          <a:bodyPr wrap="square" rtlCol="0">
            <a:spAutoFit/>
          </a:bodyPr>
          <a:lstStyle/>
          <a:p>
            <a:pPr>
              <a:spcBef>
                <a:spcPts val="600"/>
              </a:spcBef>
            </a:pPr>
            <a:r>
              <a:rPr lang="fr-CH" sz="2000" b="1" dirty="0">
                <a:solidFill>
                  <a:srgbClr val="C00000"/>
                </a:solidFill>
              </a:rPr>
              <a:t>Comment Daniel souligne-t-il la puissance de Dieu ?</a:t>
            </a:r>
          </a:p>
          <a:p>
            <a:pPr>
              <a:spcBef>
                <a:spcPts val="600"/>
              </a:spcBef>
            </a:pPr>
            <a:r>
              <a:rPr lang="fr-CH" sz="2000" b="1" dirty="0"/>
              <a:t>De même que les sages, Daniel reconnaît que personne n'est capable de répondre au roi. </a:t>
            </a:r>
            <a:br>
              <a:rPr lang="fr-CH" sz="2000" b="1" dirty="0"/>
            </a:br>
            <a:r>
              <a:rPr lang="fr-CH" sz="2000" b="1" dirty="0"/>
              <a:t>Mais il montre à Nabuchodonosor qu’il y a un Dieu dans les cieux qui est à l'œuvre sur la terre.</a:t>
            </a:r>
          </a:p>
          <a:p>
            <a:pPr>
              <a:spcBef>
                <a:spcPts val="600"/>
              </a:spcBef>
            </a:pPr>
            <a:r>
              <a:rPr lang="fr-CH" sz="2000" b="1" dirty="0">
                <a:solidFill>
                  <a:srgbClr val="C00000"/>
                </a:solidFill>
              </a:rPr>
              <a:t>Que savait Dieu sur Nabuchodonosor ?</a:t>
            </a:r>
          </a:p>
          <a:p>
            <a:pPr>
              <a:spcBef>
                <a:spcPts val="600"/>
              </a:spcBef>
            </a:pPr>
            <a:r>
              <a:rPr lang="fr-CH" sz="2000" b="1" dirty="0"/>
              <a:t>Dieu connaissait les pensées et les préoccupations du roi. Dieu connaît même </a:t>
            </a:r>
            <a:br>
              <a:rPr lang="fr-CH" sz="2000" b="1" dirty="0"/>
            </a:br>
            <a:r>
              <a:rPr lang="fr-CH" sz="2000" b="1" dirty="0"/>
              <a:t>nos pensées les plus intimes </a:t>
            </a:r>
            <a:r>
              <a:rPr lang="fr-CH" sz="1400" dirty="0"/>
              <a:t>(Psaume 26, 2).</a:t>
            </a:r>
          </a:p>
          <a:p>
            <a:pPr>
              <a:spcBef>
                <a:spcPts val="600"/>
              </a:spcBef>
            </a:pPr>
            <a:r>
              <a:rPr lang="fr-CH" sz="2000" b="1" dirty="0">
                <a:solidFill>
                  <a:srgbClr val="C00000"/>
                </a:solidFill>
              </a:rPr>
              <a:t>Quel était le rêve du roi ?</a:t>
            </a:r>
          </a:p>
          <a:p>
            <a:pPr>
              <a:spcBef>
                <a:spcPts val="600"/>
              </a:spcBef>
            </a:pPr>
            <a:r>
              <a:rPr lang="fr-CH" sz="2000" b="1" dirty="0"/>
              <a:t>Une image terrible de différents métaux qui sont émiettés par une pierre et emportés par le vent, comme de la paille.</a:t>
            </a:r>
          </a:p>
        </p:txBody>
      </p:sp>
      <p:pic>
        <p:nvPicPr>
          <p:cNvPr id="8" name="Imagen 7">
            <a:extLst>
              <a:ext uri="{FF2B5EF4-FFF2-40B4-BE49-F238E27FC236}">
                <a16:creationId xmlns:a16="http://schemas.microsoft.com/office/drawing/2014/main" id="{41702DE4-E1E4-45ED-865C-1CA078F1DA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99" y="112331"/>
            <a:ext cx="1938644" cy="1453983"/>
          </a:xfrm>
          <a:prstGeom prst="ellipse">
            <a:avLst/>
          </a:prstGeom>
          <a:ln>
            <a:noFill/>
          </a:ln>
          <a:effectLst>
            <a:softEdge rad="50800"/>
          </a:effectLst>
        </p:spPr>
      </p:pic>
      <p:pic>
        <p:nvPicPr>
          <p:cNvPr id="12" name="Imagen 11">
            <a:extLst>
              <a:ext uri="{FF2B5EF4-FFF2-40B4-BE49-F238E27FC236}">
                <a16:creationId xmlns:a16="http://schemas.microsoft.com/office/drawing/2014/main" id="{33C4A259-866E-4F90-99E6-6E0A4B71C5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0300" y="1746510"/>
            <a:ext cx="2522947" cy="3364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3CFF5742-D963-4681-8B70-5312F7E1E2F7}"/>
              </a:ext>
            </a:extLst>
          </p:cNvPr>
          <p:cNvSpPr txBox="1"/>
          <p:nvPr/>
        </p:nvSpPr>
        <p:spPr>
          <a:xfrm>
            <a:off x="6004923" y="5442228"/>
            <a:ext cx="2933700" cy="1415772"/>
          </a:xfrm>
          <a:prstGeom prst="rect">
            <a:avLst/>
          </a:prstGeom>
          <a:noFill/>
        </p:spPr>
        <p:txBody>
          <a:bodyPr wrap="square" rtlCol="0">
            <a:spAutoFit/>
          </a:bodyPr>
          <a:lstStyle/>
          <a:p>
            <a:pPr algn="ctr"/>
            <a:r>
              <a:rPr lang="fr-CH" dirty="0"/>
              <a:t>« L'homme est semblable </a:t>
            </a:r>
            <a:br>
              <a:rPr lang="fr-CH" dirty="0"/>
            </a:br>
            <a:r>
              <a:rPr lang="fr-CH" dirty="0"/>
              <a:t>à un souffle, Ses jours sont</a:t>
            </a:r>
            <a:br>
              <a:rPr lang="fr-CH" dirty="0"/>
            </a:br>
            <a:r>
              <a:rPr lang="fr-CH" dirty="0"/>
              <a:t> comme l'ombre qui passe. » </a:t>
            </a:r>
            <a:br>
              <a:rPr lang="fr-CH" dirty="0"/>
            </a:br>
            <a:r>
              <a:rPr lang="fr-CH" sz="1400" dirty="0"/>
              <a:t>(Psaume 144.4).</a:t>
            </a:r>
          </a:p>
          <a:p>
            <a:endParaRPr lang="fr-CH" dirty="0"/>
          </a:p>
        </p:txBody>
      </p:sp>
    </p:spTree>
    <p:extLst>
      <p:ext uri="{BB962C8B-B14F-4D97-AF65-F5344CB8AC3E}">
        <p14:creationId xmlns:p14="http://schemas.microsoft.com/office/powerpoint/2010/main" val="16719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3"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p:cTn id="4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5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wipe(left)">
                                      <p:cBhvr>
                                        <p:cTn id="59" dur="500"/>
                                        <p:tgtEl>
                                          <p:spTgt spid="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 calcmode="lin" valueType="num">
                                      <p:cBhvr>
                                        <p:cTn id="64"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67"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3"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strips(upRight)">
                                      <p:cBhvr>
                                        <p:cTn id="76" dur="500"/>
                                        <p:tgtEl>
                                          <p:spTgt spid="12"/>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Effect transition="in" filter="wipe(left)">
                                      <p:cBhvr>
                                        <p:cTn id="80" dur="500"/>
                                        <p:tgtEl>
                                          <p:spTgt spid="4">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randombar(horizontal)">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AD11BC6-E796-4E40-A336-B695BF4211C7}"/>
              </a:ext>
            </a:extLst>
          </p:cNvPr>
          <p:cNvSpPr/>
          <p:nvPr/>
        </p:nvSpPr>
        <p:spPr>
          <a:xfrm>
            <a:off x="2050174" y="279433"/>
            <a:ext cx="6989327" cy="1200329"/>
          </a:xfrm>
          <a:prstGeom prst="rect">
            <a:avLst/>
          </a:prstGeom>
        </p:spPr>
        <p:txBody>
          <a:bodyPr wrap="square">
            <a:spAutoFit/>
            <a:scene3d>
              <a:camera prst="orthographicFront"/>
              <a:lightRig rig="threePt" dir="t"/>
            </a:scene3d>
            <a:sp3d extrusionH="57150">
              <a:bevelT w="38100" h="38100"/>
            </a:sp3d>
          </a:bodyPr>
          <a:lstStyle/>
          <a:p>
            <a:r>
              <a:rPr lang="fr-CH" b="1" dirty="0">
                <a:solidFill>
                  <a:srgbClr val="322874"/>
                </a:solidFill>
                <a:latin typeface="Comic Sans MS" panose="030F0702030302020204" pitchFamily="66" charset="0"/>
              </a:rPr>
              <a:t>« Si ce mystère m'a été révélé, ce n'est pas qu'il y ait </a:t>
            </a:r>
            <a:br>
              <a:rPr lang="fr-CH" b="1" dirty="0">
                <a:solidFill>
                  <a:srgbClr val="322874"/>
                </a:solidFill>
                <a:latin typeface="Comic Sans MS" panose="030F0702030302020204" pitchFamily="66" charset="0"/>
              </a:rPr>
            </a:br>
            <a:r>
              <a:rPr lang="fr-CH" b="1" dirty="0">
                <a:solidFill>
                  <a:srgbClr val="322874"/>
                </a:solidFill>
                <a:latin typeface="Comic Sans MS" panose="030F0702030302020204" pitchFamily="66" charset="0"/>
              </a:rPr>
              <a:t>en moi une sagesse supérieure à celle de tous les vivants, mais c'est afin que l'interprétation soit donnée au roi, et que tu connaisses les pensées de ton cœur. » </a:t>
            </a:r>
            <a:r>
              <a:rPr lang="fr-CH" sz="1400" dirty="0">
                <a:solidFill>
                  <a:srgbClr val="322874"/>
                </a:solidFill>
                <a:latin typeface="Comic Sans MS" panose="030F0702030302020204" pitchFamily="66" charset="0"/>
              </a:rPr>
              <a:t>(Daniel 2.30)</a:t>
            </a:r>
            <a:endParaRPr lang="es-ES" sz="1400" dirty="0">
              <a:solidFill>
                <a:srgbClr val="322874"/>
              </a:solidFill>
              <a:latin typeface="Comic Sans MS" panose="030F0702030302020204" pitchFamily="66" charset="0"/>
            </a:endParaRPr>
          </a:p>
        </p:txBody>
      </p:sp>
      <p:sp>
        <p:nvSpPr>
          <p:cNvPr id="4" name="CuadroTexto 3">
            <a:extLst>
              <a:ext uri="{FF2B5EF4-FFF2-40B4-BE49-F238E27FC236}">
                <a16:creationId xmlns:a16="http://schemas.microsoft.com/office/drawing/2014/main" id="{A3A361AD-DF63-4C30-9DEF-985B8D1B9A33}"/>
              </a:ext>
            </a:extLst>
          </p:cNvPr>
          <p:cNvSpPr txBox="1"/>
          <p:nvPr/>
        </p:nvSpPr>
        <p:spPr>
          <a:xfrm>
            <a:off x="345077" y="1555962"/>
            <a:ext cx="5355047" cy="2939266"/>
          </a:xfrm>
          <a:prstGeom prst="rect">
            <a:avLst/>
          </a:prstGeom>
          <a:noFill/>
        </p:spPr>
        <p:txBody>
          <a:bodyPr wrap="square" rtlCol="0">
            <a:spAutoFit/>
          </a:bodyPr>
          <a:lstStyle/>
          <a:p>
            <a:pPr algn="just">
              <a:spcBef>
                <a:spcPts val="600"/>
              </a:spcBef>
            </a:pPr>
            <a:r>
              <a:rPr lang="fr-CH" sz="2000" b="1" dirty="0"/>
              <a:t>« Le rêve de la statue composée de différents métaux indiquait la séquence des empires terrestres, en commençant par Babylone, et aboutissant à l’établissement du royaume éternel de Dieu. </a:t>
            </a:r>
          </a:p>
          <a:p>
            <a:pPr algn="just">
              <a:spcBef>
                <a:spcPts val="600"/>
              </a:spcBef>
            </a:pPr>
            <a:r>
              <a:rPr lang="fr-CH" sz="2000" b="1" dirty="0"/>
              <a:t>Les métaux perdent de leur valeur et gagnent </a:t>
            </a:r>
            <a:br>
              <a:rPr lang="fr-CH" sz="2000" b="1" dirty="0"/>
            </a:br>
            <a:r>
              <a:rPr lang="fr-CH" sz="2000" b="1" dirty="0"/>
              <a:t>en force du haut vers le bas (mis à part les pieds), ce qui indique la dégradation progressive de chaque empire.</a:t>
            </a:r>
            <a:endParaRPr lang="fr-CH" sz="1400" b="1" dirty="0"/>
          </a:p>
        </p:txBody>
      </p:sp>
      <p:pic>
        <p:nvPicPr>
          <p:cNvPr id="8" name="Imagen 7">
            <a:extLst>
              <a:ext uri="{FF2B5EF4-FFF2-40B4-BE49-F238E27FC236}">
                <a16:creationId xmlns:a16="http://schemas.microsoft.com/office/drawing/2014/main" id="{41702DE4-E1E4-45ED-865C-1CA078F1DA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99" y="112331"/>
            <a:ext cx="1938644" cy="1453983"/>
          </a:xfrm>
          <a:prstGeom prst="ellipse">
            <a:avLst/>
          </a:prstGeom>
          <a:ln>
            <a:noFill/>
          </a:ln>
          <a:effectLst>
            <a:softEdge rad="50800"/>
          </a:effectLst>
        </p:spPr>
      </p:pic>
      <p:pic>
        <p:nvPicPr>
          <p:cNvPr id="12" name="Imagen 11">
            <a:extLst>
              <a:ext uri="{FF2B5EF4-FFF2-40B4-BE49-F238E27FC236}">
                <a16:creationId xmlns:a16="http://schemas.microsoft.com/office/drawing/2014/main" id="{33C4A259-866E-4F90-99E6-6E0A4B71C5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3032" y="2074102"/>
            <a:ext cx="1736567" cy="2316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uadroTexto 3">
            <a:extLst>
              <a:ext uri="{FF2B5EF4-FFF2-40B4-BE49-F238E27FC236}">
                <a16:creationId xmlns:a16="http://schemas.microsoft.com/office/drawing/2014/main" id="{8741CCEB-02D4-4521-A822-9621D8681143}"/>
              </a:ext>
            </a:extLst>
          </p:cNvPr>
          <p:cNvSpPr txBox="1"/>
          <p:nvPr/>
        </p:nvSpPr>
        <p:spPr>
          <a:xfrm>
            <a:off x="345077" y="4495228"/>
            <a:ext cx="8189323" cy="2015936"/>
          </a:xfrm>
          <a:prstGeom prst="rect">
            <a:avLst/>
          </a:prstGeom>
          <a:noFill/>
        </p:spPr>
        <p:txBody>
          <a:bodyPr wrap="square" rtlCol="0">
            <a:spAutoFit/>
          </a:bodyPr>
          <a:lstStyle/>
          <a:p>
            <a:pPr algn="just">
              <a:spcBef>
                <a:spcPts val="600"/>
              </a:spcBef>
            </a:pPr>
            <a:r>
              <a:rPr lang="fr-CH" sz="2000" b="1" dirty="0"/>
              <a:t>Comme le montre clairement l’interprétation, chaque royaume parviendrait à son terme et serait remplacé par une autre puissance jusqu’à ce que la pierre brise la statue et remplisse la terre. </a:t>
            </a:r>
          </a:p>
          <a:p>
            <a:pPr algn="just">
              <a:spcBef>
                <a:spcPts val="600"/>
              </a:spcBef>
            </a:pPr>
            <a:r>
              <a:rPr lang="fr-CH" sz="2000" b="1" dirty="0"/>
              <a:t>Mais malgré sa majesté et sa force impressionnantes, cette statue ne pouvait demeurer très longtemps. Après tout, elle reposait sur des pieds faits d’un mélange précaire et incohérent d’argile et de fer. »</a:t>
            </a:r>
          </a:p>
        </p:txBody>
      </p:sp>
      <p:sp>
        <p:nvSpPr>
          <p:cNvPr id="6" name="ZoneTexte 5">
            <a:extLst>
              <a:ext uri="{FF2B5EF4-FFF2-40B4-BE49-F238E27FC236}">
                <a16:creationId xmlns:a16="http://schemas.microsoft.com/office/drawing/2014/main" id="{48ACB1EA-AF83-4A01-B722-CBF2C5F5F5ED}"/>
              </a:ext>
            </a:extLst>
          </p:cNvPr>
          <p:cNvSpPr txBox="1"/>
          <p:nvPr/>
        </p:nvSpPr>
        <p:spPr>
          <a:xfrm>
            <a:off x="1384300" y="6446867"/>
            <a:ext cx="6375400" cy="338554"/>
          </a:xfrm>
          <a:prstGeom prst="rect">
            <a:avLst/>
          </a:prstGeom>
          <a:noFill/>
        </p:spPr>
        <p:txBody>
          <a:bodyPr wrap="square" rtlCol="0">
            <a:spAutoFit/>
          </a:bodyPr>
          <a:lstStyle/>
          <a:p>
            <a:pPr algn="ctr"/>
            <a:r>
              <a:rPr lang="fr-CH" sz="1600" dirty="0"/>
              <a:t>(</a:t>
            </a:r>
            <a:r>
              <a:rPr lang="fr-CH" sz="1600" i="1" dirty="0"/>
              <a:t>Guide d’étude de la Bible</a:t>
            </a:r>
            <a:r>
              <a:rPr lang="fr-CH" sz="1600" dirty="0"/>
              <a:t>, coin du moniteur, p. 41.)</a:t>
            </a:r>
          </a:p>
        </p:txBody>
      </p:sp>
    </p:spTree>
    <p:extLst>
      <p:ext uri="{BB962C8B-B14F-4D97-AF65-F5344CB8AC3E}">
        <p14:creationId xmlns:p14="http://schemas.microsoft.com/office/powerpoint/2010/main" val="115729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52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par>
                                <p:cTn id="22" presetID="18" presetClass="entr" presetSubtype="3"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up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wipe(left)">
                                      <p:cBhvr>
                                        <p:cTn id="39" dur="500"/>
                                        <p:tgtEl>
                                          <p:spTgt spid="9">
                                            <p:txEl>
                                              <p:pRg st="1" end="1"/>
                                            </p:txEl>
                                          </p:spTgt>
                                        </p:tgtEl>
                                      </p:cBhvr>
                                    </p:animEffect>
                                  </p:childTnLst>
                                </p:cTn>
                              </p:par>
                            </p:childTnLst>
                          </p:cTn>
                        </p:par>
                        <p:par>
                          <p:cTn id="40" fill="hold">
                            <p:stCondLst>
                              <p:cond delay="500"/>
                            </p:stCondLst>
                            <p:childTnLst>
                              <p:par>
                                <p:cTn id="41" presetID="2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edge">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9" grpId="0" uiExpand="1"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D560C6-C84C-427E-9FB7-B2FF99537F1F}"/>
              </a:ext>
            </a:extLst>
          </p:cNvPr>
          <p:cNvSpPr/>
          <p:nvPr/>
        </p:nvSpPr>
        <p:spPr>
          <a:xfrm>
            <a:off x="0" y="-43545"/>
            <a:ext cx="8377646" cy="707886"/>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fr-CH" sz="4000" b="1" spc="3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Dieu dirige l'histoire</a:t>
            </a:r>
          </a:p>
        </p:txBody>
      </p:sp>
      <p:sp>
        <p:nvSpPr>
          <p:cNvPr id="3" name="Rectángulo 2">
            <a:extLst>
              <a:ext uri="{FF2B5EF4-FFF2-40B4-BE49-F238E27FC236}">
                <a16:creationId xmlns:a16="http://schemas.microsoft.com/office/drawing/2014/main" id="{0F014675-5D66-450F-88AC-466DE89D9CDF}"/>
              </a:ext>
            </a:extLst>
          </p:cNvPr>
          <p:cNvSpPr/>
          <p:nvPr/>
        </p:nvSpPr>
        <p:spPr>
          <a:xfrm>
            <a:off x="96518" y="512887"/>
            <a:ext cx="8525693" cy="861774"/>
          </a:xfrm>
          <a:prstGeom prst="rect">
            <a:avLst/>
          </a:prstGeom>
        </p:spPr>
        <p:txBody>
          <a:bodyPr wrap="square">
            <a:spAutoFit/>
          </a:bodyPr>
          <a:lstStyle/>
          <a:p>
            <a:r>
              <a:rPr lang="fr-CH" sz="1700" b="1" dirty="0">
                <a:solidFill>
                  <a:schemeClr val="accent4">
                    <a:lumMod val="20000"/>
                    <a:lumOff val="80000"/>
                  </a:schemeClr>
                </a:solidFill>
                <a:effectLst>
                  <a:glow rad="127000">
                    <a:srgbClr val="7030A0"/>
                  </a:glow>
                </a:effectLst>
                <a:latin typeface="Comic Sans MS" panose="030F0702030302020204" pitchFamily="66" charset="0"/>
              </a:rPr>
              <a:t>« Après toi s'élèvera un autre royaume, moindre que le tien ; puis un troisième royaume, qui sera de bronze, et qui dominera sur toute la terre. » </a:t>
            </a:r>
            <a:r>
              <a:rPr lang="es-ES" sz="1700" b="1" dirty="0">
                <a:solidFill>
                  <a:schemeClr val="accent4">
                    <a:lumMod val="20000"/>
                    <a:lumOff val="80000"/>
                  </a:schemeClr>
                </a:solidFill>
                <a:effectLst>
                  <a:glow rad="127000">
                    <a:srgbClr val="7030A0"/>
                  </a:glow>
                </a:effectLst>
                <a:latin typeface="Comic Sans MS" panose="030F0702030302020204" pitchFamily="66" charset="0"/>
              </a:rPr>
              <a:t> </a:t>
            </a:r>
            <a:r>
              <a:rPr lang="es-ES" sz="1400" b="1" dirty="0">
                <a:solidFill>
                  <a:schemeClr val="accent4">
                    <a:lumMod val="20000"/>
                    <a:lumOff val="80000"/>
                  </a:schemeClr>
                </a:solidFill>
                <a:effectLst>
                  <a:glow rad="127000">
                    <a:srgbClr val="7030A0"/>
                  </a:glow>
                </a:effectLst>
                <a:latin typeface="Comic Sans MS" panose="030F0702030302020204" pitchFamily="66" charset="0"/>
              </a:rPr>
              <a:t>(Daniel 2.39)</a:t>
            </a:r>
          </a:p>
        </p:txBody>
      </p:sp>
      <p:sp>
        <p:nvSpPr>
          <p:cNvPr id="4" name="CuadroTexto 3">
            <a:extLst>
              <a:ext uri="{FF2B5EF4-FFF2-40B4-BE49-F238E27FC236}">
                <a16:creationId xmlns:a16="http://schemas.microsoft.com/office/drawing/2014/main" id="{332B64D0-091C-4E49-916D-2385297B8DEA}"/>
              </a:ext>
            </a:extLst>
          </p:cNvPr>
          <p:cNvSpPr txBox="1"/>
          <p:nvPr/>
        </p:nvSpPr>
        <p:spPr>
          <a:xfrm>
            <a:off x="117563" y="1298145"/>
            <a:ext cx="2371638" cy="923330"/>
          </a:xfrm>
          <a:prstGeom prst="rect">
            <a:avLst/>
          </a:prstGeom>
          <a:noFill/>
        </p:spPr>
        <p:txBody>
          <a:bodyPr wrap="square" rtlCol="0">
            <a:spAutoFit/>
          </a:bodyPr>
          <a:lstStyle/>
          <a:p>
            <a:pPr algn="ctr">
              <a:spcBef>
                <a:spcPts val="600"/>
              </a:spcBef>
            </a:pPr>
            <a:r>
              <a:rPr lang="fr-CH" b="1" dirty="0">
                <a:solidFill>
                  <a:schemeClr val="accent1">
                    <a:lumMod val="50000"/>
                  </a:schemeClr>
                </a:solidFill>
              </a:rPr>
              <a:t>Est-ce une prophétie </a:t>
            </a:r>
            <a:br>
              <a:rPr lang="fr-CH" b="1" dirty="0">
                <a:solidFill>
                  <a:schemeClr val="accent1">
                    <a:lumMod val="50000"/>
                  </a:schemeClr>
                </a:solidFill>
              </a:rPr>
            </a:br>
            <a:r>
              <a:rPr lang="fr-CH" b="1" dirty="0">
                <a:solidFill>
                  <a:schemeClr val="accent1">
                    <a:lumMod val="50000"/>
                  </a:schemeClr>
                </a:solidFill>
              </a:rPr>
              <a:t>conditionnelle ou </a:t>
            </a:r>
            <a:br>
              <a:rPr lang="fr-CH" b="1" dirty="0">
                <a:solidFill>
                  <a:schemeClr val="accent1">
                    <a:lumMod val="50000"/>
                  </a:schemeClr>
                </a:solidFill>
              </a:rPr>
            </a:br>
            <a:r>
              <a:rPr lang="fr-CH" b="1" dirty="0">
                <a:solidFill>
                  <a:schemeClr val="accent1">
                    <a:lumMod val="50000"/>
                  </a:schemeClr>
                </a:solidFill>
              </a:rPr>
              <a:t>inconditionnelle ?</a:t>
            </a:r>
            <a:endParaRPr lang="es-ES" b="1" dirty="0">
              <a:solidFill>
                <a:schemeClr val="accent1">
                  <a:lumMod val="50000"/>
                </a:schemeClr>
              </a:solidFill>
            </a:endParaRPr>
          </a:p>
        </p:txBody>
      </p:sp>
      <p:graphicFrame>
        <p:nvGraphicFramePr>
          <p:cNvPr id="5" name="Diagrama 4">
            <a:extLst>
              <a:ext uri="{FF2B5EF4-FFF2-40B4-BE49-F238E27FC236}">
                <a16:creationId xmlns:a16="http://schemas.microsoft.com/office/drawing/2014/main" id="{ED360CD4-74B0-4F4F-A28F-D8AC9B3EA518}"/>
              </a:ext>
            </a:extLst>
          </p:cNvPr>
          <p:cNvGraphicFramePr/>
          <p:nvPr>
            <p:extLst>
              <p:ext uri="{D42A27DB-BD31-4B8C-83A1-F6EECF244321}">
                <p14:modId xmlns:p14="http://schemas.microsoft.com/office/powerpoint/2010/main" val="726401247"/>
              </p:ext>
            </p:extLst>
          </p:nvPr>
        </p:nvGraphicFramePr>
        <p:xfrm>
          <a:off x="117564" y="2277291"/>
          <a:ext cx="8908867" cy="418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0BAD82CA-4FE8-4DD9-959C-5A2E0D3A241B}"/>
              </a:ext>
            </a:extLst>
          </p:cNvPr>
          <p:cNvSpPr/>
          <p:nvPr/>
        </p:nvSpPr>
        <p:spPr>
          <a:xfrm>
            <a:off x="2749620" y="1166861"/>
            <a:ext cx="5207725" cy="707886"/>
          </a:xfrm>
          <a:prstGeom prst="rect">
            <a:avLst/>
          </a:prstGeom>
        </p:spPr>
        <p:txBody>
          <a:bodyPr wrap="square">
            <a:spAutoFit/>
          </a:bodyPr>
          <a:lstStyle/>
          <a:p>
            <a:pPr>
              <a:spcBef>
                <a:spcPts val="600"/>
              </a:spcBef>
            </a:pPr>
            <a:r>
              <a:rPr lang="fr-CH" sz="2000" b="1" dirty="0">
                <a:solidFill>
                  <a:schemeClr val="bg1"/>
                </a:solidFill>
                <a:effectLst>
                  <a:outerShdw blurRad="38100" dist="38100" dir="2700000" algn="tl">
                    <a:srgbClr val="000000">
                      <a:alpha val="43137"/>
                    </a:srgbClr>
                  </a:outerShdw>
                </a:effectLst>
              </a:rPr>
              <a:t>La prédiction se réaliserait quelle que soit l'attitude des personnes concernées.</a:t>
            </a:r>
            <a:endParaRPr lang="es-ES" sz="2000" b="1" dirty="0">
              <a:solidFill>
                <a:schemeClr val="bg1"/>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A021F421-3FEB-4786-B1CF-4747FCCBFD91}"/>
              </a:ext>
            </a:extLst>
          </p:cNvPr>
          <p:cNvSpPr/>
          <p:nvPr/>
        </p:nvSpPr>
        <p:spPr>
          <a:xfrm>
            <a:off x="2009357" y="1735734"/>
            <a:ext cx="6977886" cy="400110"/>
          </a:xfrm>
          <a:prstGeom prst="rect">
            <a:avLst/>
          </a:prstGeom>
        </p:spPr>
        <p:txBody>
          <a:bodyPr wrap="square">
            <a:spAutoFit/>
          </a:bodyPr>
          <a:lstStyle/>
          <a:p>
            <a:pPr algn="ctr">
              <a:spcBef>
                <a:spcPts val="600"/>
              </a:spcBef>
            </a:pPr>
            <a:r>
              <a:rPr lang="fr-CH" sz="2000" b="1" dirty="0">
                <a:solidFill>
                  <a:schemeClr val="accent1">
                    <a:lumMod val="50000"/>
                  </a:schemeClr>
                </a:solidFill>
                <a:effectLst>
                  <a:glow rad="127000">
                    <a:srgbClr val="C7B0DC"/>
                  </a:glow>
                </a:effectLst>
              </a:rPr>
              <a:t>Comment s'accomplit-elle dans l'histoire </a:t>
            </a:r>
            <a:r>
              <a:rPr lang="es-ES" sz="2000" b="1" dirty="0">
                <a:solidFill>
                  <a:schemeClr val="accent1">
                    <a:lumMod val="50000"/>
                  </a:schemeClr>
                </a:solidFill>
                <a:effectLst>
                  <a:glow rad="127000">
                    <a:srgbClr val="C7B0DC"/>
                  </a:glow>
                </a:effectLst>
              </a:rPr>
              <a:t>?</a:t>
            </a:r>
          </a:p>
        </p:txBody>
      </p:sp>
      <p:pic>
        <p:nvPicPr>
          <p:cNvPr id="10" name="Imagen 9">
            <a:extLst>
              <a:ext uri="{FF2B5EF4-FFF2-40B4-BE49-F238E27FC236}">
                <a16:creationId xmlns:a16="http://schemas.microsoft.com/office/drawing/2014/main" id="{9AB9EB7F-BD49-4546-B391-A39E5411E2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26828" y="2378812"/>
            <a:ext cx="1500601" cy="1184421"/>
          </a:xfrm>
          <a:prstGeom prst="rect">
            <a:avLst/>
          </a:prstGeom>
        </p:spPr>
      </p:pic>
      <p:pic>
        <p:nvPicPr>
          <p:cNvPr id="12" name="Imagen 11">
            <a:extLst>
              <a:ext uri="{FF2B5EF4-FFF2-40B4-BE49-F238E27FC236}">
                <a16:creationId xmlns:a16="http://schemas.microsoft.com/office/drawing/2014/main" id="{D7DD58F5-1DCF-4554-AE90-75D43C09E55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9153" y="2397860"/>
            <a:ext cx="1475506" cy="1169364"/>
          </a:xfrm>
          <a:prstGeom prst="rect">
            <a:avLst/>
          </a:prstGeom>
        </p:spPr>
      </p:pic>
      <p:pic>
        <p:nvPicPr>
          <p:cNvPr id="14" name="Imagen 13">
            <a:extLst>
              <a:ext uri="{FF2B5EF4-FFF2-40B4-BE49-F238E27FC236}">
                <a16:creationId xmlns:a16="http://schemas.microsoft.com/office/drawing/2014/main" id="{A1CF6386-11F4-4FAD-9BFC-5D301599F8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09357" y="2391511"/>
            <a:ext cx="1480526" cy="1174383"/>
          </a:xfrm>
          <a:prstGeom prst="rect">
            <a:avLst/>
          </a:prstGeom>
        </p:spPr>
      </p:pic>
      <p:pic>
        <p:nvPicPr>
          <p:cNvPr id="16" name="Imagen 15">
            <a:extLst>
              <a:ext uri="{FF2B5EF4-FFF2-40B4-BE49-F238E27FC236}">
                <a16:creationId xmlns:a16="http://schemas.microsoft.com/office/drawing/2014/main" id="{4A03A878-D900-4DFA-84A7-20C4B7B161E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38163" y="2391511"/>
            <a:ext cx="1480526" cy="1174383"/>
          </a:xfrm>
          <a:prstGeom prst="rect">
            <a:avLst/>
          </a:prstGeom>
        </p:spPr>
      </p:pic>
      <p:pic>
        <p:nvPicPr>
          <p:cNvPr id="18" name="Imagen 17">
            <a:extLst>
              <a:ext uri="{FF2B5EF4-FFF2-40B4-BE49-F238E27FC236}">
                <a16:creationId xmlns:a16="http://schemas.microsoft.com/office/drawing/2014/main" id="{5C3D56B1-4A08-4083-8068-EC06BA79520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32129" y="2391511"/>
            <a:ext cx="1480526" cy="1174383"/>
          </a:xfrm>
          <a:prstGeom prst="rect">
            <a:avLst/>
          </a:prstGeom>
        </p:spPr>
      </p:pic>
      <p:pic>
        <p:nvPicPr>
          <p:cNvPr id="22" name="Imagen 21">
            <a:extLst>
              <a:ext uri="{FF2B5EF4-FFF2-40B4-BE49-F238E27FC236}">
                <a16:creationId xmlns:a16="http://schemas.microsoft.com/office/drawing/2014/main" id="{C98A96F5-2E23-4925-8CD5-4D1171054A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8377646" y="57070"/>
            <a:ext cx="640077" cy="2103110"/>
          </a:xfrm>
          <a:prstGeom prst="rect">
            <a:avLst/>
          </a:prstGeom>
          <a:effectLst>
            <a:outerShdw blurRad="50800" dist="38100" dir="2700000" algn="tl" rotWithShape="0">
              <a:schemeClr val="bg1">
                <a:alpha val="40000"/>
              </a:schemeClr>
            </a:outerShdw>
          </a:effectLst>
        </p:spPr>
      </p:pic>
      <p:sp>
        <p:nvSpPr>
          <p:cNvPr id="6" name="CuadroTexto 5">
            <a:extLst>
              <a:ext uri="{FF2B5EF4-FFF2-40B4-BE49-F238E27FC236}">
                <a16:creationId xmlns:a16="http://schemas.microsoft.com/office/drawing/2014/main" id="{FA38550E-E925-4344-BB48-0F045F4F33F2}"/>
              </a:ext>
            </a:extLst>
          </p:cNvPr>
          <p:cNvSpPr txBox="1"/>
          <p:nvPr/>
        </p:nvSpPr>
        <p:spPr>
          <a:xfrm>
            <a:off x="117565" y="6457890"/>
            <a:ext cx="8908868" cy="400110"/>
          </a:xfrm>
          <a:prstGeom prst="rect">
            <a:avLst/>
          </a:prstGeom>
          <a:noFill/>
        </p:spPr>
        <p:txBody>
          <a:bodyPr wrap="square" rtlCol="0">
            <a:spAutoFit/>
          </a:bodyPr>
          <a:lstStyle/>
          <a:p>
            <a:pPr algn="ctr">
              <a:spcBef>
                <a:spcPts val="600"/>
              </a:spcBef>
            </a:pPr>
            <a:r>
              <a:rPr lang="fr-CH" sz="2000" b="1" dirty="0"/>
              <a:t>L'évolution des métaux indique le déclin progressif de l'histoire de l'humanité.</a:t>
            </a:r>
            <a:endParaRPr lang="es-ES" sz="2000" b="1" dirty="0"/>
          </a:p>
        </p:txBody>
      </p:sp>
    </p:spTree>
    <p:extLst>
      <p:ext uri="{BB962C8B-B14F-4D97-AF65-F5344CB8AC3E}">
        <p14:creationId xmlns:p14="http://schemas.microsoft.com/office/powerpoint/2010/main" val="104923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100000">
                                          <p:val>
                                            <p:strVal val="#ppt_x"/>
                                          </p:val>
                                        </p:tav>
                                      </p:tavLst>
                                    </p:anim>
                                    <p:anim calcmode="lin" valueType="num">
                                      <p:cBhvr>
                                        <p:cTn id="17" dur="500" fill="hold"/>
                                        <p:tgtEl>
                                          <p:spTgt spid="22"/>
                                        </p:tgtEl>
                                        <p:attrNameLst>
                                          <p:attrName>ppt_y</p:attrName>
                                        </p:attrNameLst>
                                      </p:cBhvr>
                                      <p:tavLst>
                                        <p:tav tm="0">
                                          <p:val>
                                            <p:strVal val="#ppt_y+#ppt_h/2"/>
                                          </p:val>
                                        </p:tav>
                                        <p:tav tm="100000">
                                          <p:val>
                                            <p:strVal val="#ppt_y"/>
                                          </p:val>
                                        </p:tav>
                                      </p:tavLst>
                                    </p:anim>
                                    <p:anim calcmode="lin" valueType="num">
                                      <p:cBhvr>
                                        <p:cTn id="18" dur="500" fill="hold"/>
                                        <p:tgtEl>
                                          <p:spTgt spid="22"/>
                                        </p:tgtEl>
                                        <p:attrNameLst>
                                          <p:attrName>ppt_w</p:attrName>
                                        </p:attrNameLst>
                                      </p:cBhvr>
                                      <p:tavLst>
                                        <p:tav tm="0">
                                          <p:val>
                                            <p:strVal val="#ppt_w"/>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6" presetClass="entr" presetSubtype="37"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graphicEl>
                                              <a:dgm id="{666322D7-C1EA-4723-BAD7-B4B65A45657B}"/>
                                            </p:graphicEl>
                                          </p:spTgt>
                                        </p:tgtEl>
                                        <p:attrNameLst>
                                          <p:attrName>style.visibility</p:attrName>
                                        </p:attrNameLst>
                                      </p:cBhvr>
                                      <p:to>
                                        <p:strVal val="visible"/>
                                      </p:to>
                                    </p:set>
                                    <p:animEffect transition="in" filter="randombar(horizontal)">
                                      <p:cBhvr>
                                        <p:cTn id="57" dur="500"/>
                                        <p:tgtEl>
                                          <p:spTgt spid="5">
                                            <p:graphicEl>
                                              <a:dgm id="{666322D7-C1EA-4723-BAD7-B4B65A45657B}"/>
                                            </p:graphicEl>
                                          </p:spTgt>
                                        </p:tgtEl>
                                      </p:cBhvr>
                                    </p:animEffect>
                                  </p:childTnLst>
                                </p:cTn>
                              </p:par>
                              <p:par>
                                <p:cTn id="58" presetID="14" presetClass="entr" presetSubtype="1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graphicEl>
                                              <a:dgm id="{989682DE-8B57-457A-B94E-6539DB9A9EE6}"/>
                                            </p:graphicEl>
                                          </p:spTgt>
                                        </p:tgtEl>
                                        <p:attrNameLst>
                                          <p:attrName>style.visibility</p:attrName>
                                        </p:attrNameLst>
                                      </p:cBhvr>
                                      <p:to>
                                        <p:strVal val="visible"/>
                                      </p:to>
                                    </p:set>
                                    <p:anim calcmode="lin" valueType="num">
                                      <p:cBhvr>
                                        <p:cTn id="65" dur="500" fill="hold"/>
                                        <p:tgtEl>
                                          <p:spTgt spid="5">
                                            <p:graphicEl>
                                              <a:dgm id="{989682DE-8B57-457A-B94E-6539DB9A9EE6}"/>
                                            </p:graphicEl>
                                          </p:spTgt>
                                        </p:tgtEl>
                                        <p:attrNameLst>
                                          <p:attrName>ppt_w</p:attrName>
                                        </p:attrNameLst>
                                      </p:cBhvr>
                                      <p:tavLst>
                                        <p:tav tm="0">
                                          <p:val>
                                            <p:fltVal val="0"/>
                                          </p:val>
                                        </p:tav>
                                        <p:tav tm="100000">
                                          <p:val>
                                            <p:strVal val="#ppt_w"/>
                                          </p:val>
                                        </p:tav>
                                      </p:tavLst>
                                    </p:anim>
                                    <p:anim calcmode="lin" valueType="num">
                                      <p:cBhvr>
                                        <p:cTn id="66" dur="500" fill="hold"/>
                                        <p:tgtEl>
                                          <p:spTgt spid="5">
                                            <p:graphicEl>
                                              <a:dgm id="{989682DE-8B57-457A-B94E-6539DB9A9EE6}"/>
                                            </p:graphicEl>
                                          </p:spTgt>
                                        </p:tgtEl>
                                        <p:attrNameLst>
                                          <p:attrName>ppt_h</p:attrName>
                                        </p:attrNameLst>
                                      </p:cBhvr>
                                      <p:tavLst>
                                        <p:tav tm="0">
                                          <p:val>
                                            <p:fltVal val="0"/>
                                          </p:val>
                                        </p:tav>
                                        <p:tav tm="100000">
                                          <p:val>
                                            <p:strVal val="#ppt_h"/>
                                          </p:val>
                                        </p:tav>
                                      </p:tavLst>
                                    </p:anim>
                                    <p:animEffect transition="in" filter="fade">
                                      <p:cBhvr>
                                        <p:cTn id="67" dur="500"/>
                                        <p:tgtEl>
                                          <p:spTgt spid="5">
                                            <p:graphicEl>
                                              <a:dgm id="{989682DE-8B57-457A-B94E-6539DB9A9EE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
                                            <p:graphicEl>
                                              <a:dgm id="{3C208822-ADD5-4063-BBB1-CFF212DF51E3}"/>
                                            </p:graphicEl>
                                          </p:spTgt>
                                        </p:tgtEl>
                                        <p:attrNameLst>
                                          <p:attrName>style.visibility</p:attrName>
                                        </p:attrNameLst>
                                      </p:cBhvr>
                                      <p:to>
                                        <p:strVal val="visible"/>
                                      </p:to>
                                    </p:set>
                                    <p:anim calcmode="lin" valueType="num">
                                      <p:cBhvr>
                                        <p:cTn id="72" dur="500" fill="hold"/>
                                        <p:tgtEl>
                                          <p:spTgt spid="5">
                                            <p:graphicEl>
                                              <a:dgm id="{3C208822-ADD5-4063-BBB1-CFF212DF51E3}"/>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3C208822-ADD5-4063-BBB1-CFF212DF51E3}"/>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3C208822-ADD5-4063-BBB1-CFF212DF51E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5">
                                            <p:graphicEl>
                                              <a:dgm id="{AAC1490F-D60C-4276-AEE7-9F77F4887851}"/>
                                            </p:graphicEl>
                                          </p:spTgt>
                                        </p:tgtEl>
                                        <p:attrNameLst>
                                          <p:attrName>style.visibility</p:attrName>
                                        </p:attrNameLst>
                                      </p:cBhvr>
                                      <p:to>
                                        <p:strVal val="visible"/>
                                      </p:to>
                                    </p:set>
                                    <p:animEffect transition="in" filter="randombar(horizontal)">
                                      <p:cBhvr>
                                        <p:cTn id="79" dur="500"/>
                                        <p:tgtEl>
                                          <p:spTgt spid="5">
                                            <p:graphicEl>
                                              <a:dgm id="{AAC1490F-D60C-4276-AEE7-9F77F4887851}"/>
                                            </p:graphic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randombar(horizontal)">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
                                            <p:graphicEl>
                                              <a:dgm id="{5EA5EFC3-38F1-4A5E-908B-42926CC4253B}"/>
                                            </p:graphicEl>
                                          </p:spTgt>
                                        </p:tgtEl>
                                        <p:attrNameLst>
                                          <p:attrName>style.visibility</p:attrName>
                                        </p:attrNameLst>
                                      </p:cBhvr>
                                      <p:to>
                                        <p:strVal val="visible"/>
                                      </p:to>
                                    </p:set>
                                    <p:anim calcmode="lin" valueType="num">
                                      <p:cBhvr>
                                        <p:cTn id="87" dur="500" fill="hold"/>
                                        <p:tgtEl>
                                          <p:spTgt spid="5">
                                            <p:graphicEl>
                                              <a:dgm id="{5EA5EFC3-38F1-4A5E-908B-42926CC4253B}"/>
                                            </p:graphicEl>
                                          </p:spTgt>
                                        </p:tgtEl>
                                        <p:attrNameLst>
                                          <p:attrName>ppt_w</p:attrName>
                                        </p:attrNameLst>
                                      </p:cBhvr>
                                      <p:tavLst>
                                        <p:tav tm="0">
                                          <p:val>
                                            <p:fltVal val="0"/>
                                          </p:val>
                                        </p:tav>
                                        <p:tav tm="100000">
                                          <p:val>
                                            <p:strVal val="#ppt_w"/>
                                          </p:val>
                                        </p:tav>
                                      </p:tavLst>
                                    </p:anim>
                                    <p:anim calcmode="lin" valueType="num">
                                      <p:cBhvr>
                                        <p:cTn id="88" dur="500" fill="hold"/>
                                        <p:tgtEl>
                                          <p:spTgt spid="5">
                                            <p:graphicEl>
                                              <a:dgm id="{5EA5EFC3-38F1-4A5E-908B-42926CC4253B}"/>
                                            </p:graphicEl>
                                          </p:spTgt>
                                        </p:tgtEl>
                                        <p:attrNameLst>
                                          <p:attrName>ppt_h</p:attrName>
                                        </p:attrNameLst>
                                      </p:cBhvr>
                                      <p:tavLst>
                                        <p:tav tm="0">
                                          <p:val>
                                            <p:fltVal val="0"/>
                                          </p:val>
                                        </p:tav>
                                        <p:tav tm="100000">
                                          <p:val>
                                            <p:strVal val="#ppt_h"/>
                                          </p:val>
                                        </p:tav>
                                      </p:tavLst>
                                    </p:anim>
                                    <p:animEffect transition="in" filter="fade">
                                      <p:cBhvr>
                                        <p:cTn id="89" dur="500"/>
                                        <p:tgtEl>
                                          <p:spTgt spid="5">
                                            <p:graphicEl>
                                              <a:dgm id="{5EA5EFC3-38F1-4A5E-908B-42926CC4253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graphicEl>
                                              <a:dgm id="{4ECFCEB3-34DF-4A84-AC19-3EECCE10722F}"/>
                                            </p:graphicEl>
                                          </p:spTgt>
                                        </p:tgtEl>
                                        <p:attrNameLst>
                                          <p:attrName>style.visibility</p:attrName>
                                        </p:attrNameLst>
                                      </p:cBhvr>
                                      <p:to>
                                        <p:strVal val="visible"/>
                                      </p:to>
                                    </p:set>
                                    <p:anim calcmode="lin" valueType="num">
                                      <p:cBhvr>
                                        <p:cTn id="94" dur="500" fill="hold"/>
                                        <p:tgtEl>
                                          <p:spTgt spid="5">
                                            <p:graphicEl>
                                              <a:dgm id="{4ECFCEB3-34DF-4A84-AC19-3EECCE10722F}"/>
                                            </p:graphicEl>
                                          </p:spTgt>
                                        </p:tgtEl>
                                        <p:attrNameLst>
                                          <p:attrName>ppt_w</p:attrName>
                                        </p:attrNameLst>
                                      </p:cBhvr>
                                      <p:tavLst>
                                        <p:tav tm="0">
                                          <p:val>
                                            <p:fltVal val="0"/>
                                          </p:val>
                                        </p:tav>
                                        <p:tav tm="100000">
                                          <p:val>
                                            <p:strVal val="#ppt_w"/>
                                          </p:val>
                                        </p:tav>
                                      </p:tavLst>
                                    </p:anim>
                                    <p:anim calcmode="lin" valueType="num">
                                      <p:cBhvr>
                                        <p:cTn id="95" dur="500" fill="hold"/>
                                        <p:tgtEl>
                                          <p:spTgt spid="5">
                                            <p:graphicEl>
                                              <a:dgm id="{4ECFCEB3-34DF-4A84-AC19-3EECCE10722F}"/>
                                            </p:graphicEl>
                                          </p:spTgt>
                                        </p:tgtEl>
                                        <p:attrNameLst>
                                          <p:attrName>ppt_h</p:attrName>
                                        </p:attrNameLst>
                                      </p:cBhvr>
                                      <p:tavLst>
                                        <p:tav tm="0">
                                          <p:val>
                                            <p:fltVal val="0"/>
                                          </p:val>
                                        </p:tav>
                                        <p:tav tm="100000">
                                          <p:val>
                                            <p:strVal val="#ppt_h"/>
                                          </p:val>
                                        </p:tav>
                                      </p:tavLst>
                                    </p:anim>
                                    <p:animEffect transition="in" filter="fade">
                                      <p:cBhvr>
                                        <p:cTn id="96" dur="500"/>
                                        <p:tgtEl>
                                          <p:spTgt spid="5">
                                            <p:graphicEl>
                                              <a:dgm id="{4ECFCEB3-34DF-4A84-AC19-3EECCE10722F}"/>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5">
                                            <p:graphicEl>
                                              <a:dgm id="{F8FEFC46-8D5F-4D29-9EA8-71B534F621E1}"/>
                                            </p:graphicEl>
                                          </p:spTgt>
                                        </p:tgtEl>
                                        <p:attrNameLst>
                                          <p:attrName>style.visibility</p:attrName>
                                        </p:attrNameLst>
                                      </p:cBhvr>
                                      <p:to>
                                        <p:strVal val="visible"/>
                                      </p:to>
                                    </p:set>
                                    <p:animEffect transition="in" filter="randombar(horizontal)">
                                      <p:cBhvr>
                                        <p:cTn id="101" dur="500"/>
                                        <p:tgtEl>
                                          <p:spTgt spid="5">
                                            <p:graphicEl>
                                              <a:dgm id="{F8FEFC46-8D5F-4D29-9EA8-71B534F621E1}"/>
                                            </p:graphicEl>
                                          </p:spTgt>
                                        </p:tgtEl>
                                      </p:cBhvr>
                                    </p:animEffect>
                                  </p:childTnLst>
                                </p:cTn>
                              </p:par>
                              <p:par>
                                <p:cTn id="102" presetID="14" presetClass="entr" presetSubtype="10" fill="hold"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randombar(horizontal)">
                                      <p:cBhvr>
                                        <p:cTn id="104" dur="500"/>
                                        <p:tgtEl>
                                          <p:spTgt spid="16"/>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5">
                                            <p:graphicEl>
                                              <a:dgm id="{2F211CE6-4761-4E83-8F88-6855F4411106}"/>
                                            </p:graphicEl>
                                          </p:spTgt>
                                        </p:tgtEl>
                                        <p:attrNameLst>
                                          <p:attrName>style.visibility</p:attrName>
                                        </p:attrNameLst>
                                      </p:cBhvr>
                                      <p:to>
                                        <p:strVal val="visible"/>
                                      </p:to>
                                    </p:set>
                                    <p:anim calcmode="lin" valueType="num">
                                      <p:cBhvr>
                                        <p:cTn id="109" dur="500" fill="hold"/>
                                        <p:tgtEl>
                                          <p:spTgt spid="5">
                                            <p:graphicEl>
                                              <a:dgm id="{2F211CE6-4761-4E83-8F88-6855F4411106}"/>
                                            </p:graphicEl>
                                          </p:spTgt>
                                        </p:tgtEl>
                                        <p:attrNameLst>
                                          <p:attrName>ppt_w</p:attrName>
                                        </p:attrNameLst>
                                      </p:cBhvr>
                                      <p:tavLst>
                                        <p:tav tm="0">
                                          <p:val>
                                            <p:fltVal val="0"/>
                                          </p:val>
                                        </p:tav>
                                        <p:tav tm="100000">
                                          <p:val>
                                            <p:strVal val="#ppt_w"/>
                                          </p:val>
                                        </p:tav>
                                      </p:tavLst>
                                    </p:anim>
                                    <p:anim calcmode="lin" valueType="num">
                                      <p:cBhvr>
                                        <p:cTn id="110" dur="500" fill="hold"/>
                                        <p:tgtEl>
                                          <p:spTgt spid="5">
                                            <p:graphicEl>
                                              <a:dgm id="{2F211CE6-4761-4E83-8F88-6855F4411106}"/>
                                            </p:graphicEl>
                                          </p:spTgt>
                                        </p:tgtEl>
                                        <p:attrNameLst>
                                          <p:attrName>ppt_h</p:attrName>
                                        </p:attrNameLst>
                                      </p:cBhvr>
                                      <p:tavLst>
                                        <p:tav tm="0">
                                          <p:val>
                                            <p:fltVal val="0"/>
                                          </p:val>
                                        </p:tav>
                                        <p:tav tm="100000">
                                          <p:val>
                                            <p:strVal val="#ppt_h"/>
                                          </p:val>
                                        </p:tav>
                                      </p:tavLst>
                                    </p:anim>
                                    <p:animEffect transition="in" filter="fade">
                                      <p:cBhvr>
                                        <p:cTn id="111" dur="500"/>
                                        <p:tgtEl>
                                          <p:spTgt spid="5">
                                            <p:graphicEl>
                                              <a:dgm id="{2F211CE6-4761-4E83-8F88-6855F4411106}"/>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
                                            <p:graphicEl>
                                              <a:dgm id="{43920A6E-482F-449B-9C60-570E30704E26}"/>
                                            </p:graphicEl>
                                          </p:spTgt>
                                        </p:tgtEl>
                                        <p:attrNameLst>
                                          <p:attrName>style.visibility</p:attrName>
                                        </p:attrNameLst>
                                      </p:cBhvr>
                                      <p:to>
                                        <p:strVal val="visible"/>
                                      </p:to>
                                    </p:set>
                                    <p:anim calcmode="lin" valueType="num">
                                      <p:cBhvr>
                                        <p:cTn id="116" dur="500" fill="hold"/>
                                        <p:tgtEl>
                                          <p:spTgt spid="5">
                                            <p:graphicEl>
                                              <a:dgm id="{43920A6E-482F-449B-9C60-570E30704E26}"/>
                                            </p:graphicEl>
                                          </p:spTgt>
                                        </p:tgtEl>
                                        <p:attrNameLst>
                                          <p:attrName>ppt_w</p:attrName>
                                        </p:attrNameLst>
                                      </p:cBhvr>
                                      <p:tavLst>
                                        <p:tav tm="0">
                                          <p:val>
                                            <p:fltVal val="0"/>
                                          </p:val>
                                        </p:tav>
                                        <p:tav tm="100000">
                                          <p:val>
                                            <p:strVal val="#ppt_w"/>
                                          </p:val>
                                        </p:tav>
                                      </p:tavLst>
                                    </p:anim>
                                    <p:anim calcmode="lin" valueType="num">
                                      <p:cBhvr>
                                        <p:cTn id="117" dur="500" fill="hold"/>
                                        <p:tgtEl>
                                          <p:spTgt spid="5">
                                            <p:graphicEl>
                                              <a:dgm id="{43920A6E-482F-449B-9C60-570E30704E26}"/>
                                            </p:graphicEl>
                                          </p:spTgt>
                                        </p:tgtEl>
                                        <p:attrNameLst>
                                          <p:attrName>ppt_h</p:attrName>
                                        </p:attrNameLst>
                                      </p:cBhvr>
                                      <p:tavLst>
                                        <p:tav tm="0">
                                          <p:val>
                                            <p:fltVal val="0"/>
                                          </p:val>
                                        </p:tav>
                                        <p:tav tm="100000">
                                          <p:val>
                                            <p:strVal val="#ppt_h"/>
                                          </p:val>
                                        </p:tav>
                                      </p:tavLst>
                                    </p:anim>
                                    <p:animEffect transition="in" filter="fade">
                                      <p:cBhvr>
                                        <p:cTn id="118" dur="500"/>
                                        <p:tgtEl>
                                          <p:spTgt spid="5">
                                            <p:graphicEl>
                                              <a:dgm id="{43920A6E-482F-449B-9C60-570E30704E26}"/>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5">
                                            <p:graphicEl>
                                              <a:dgm id="{72CDC3DA-5E77-4681-A256-A832C78A9001}"/>
                                            </p:graphicEl>
                                          </p:spTgt>
                                        </p:tgtEl>
                                        <p:attrNameLst>
                                          <p:attrName>style.visibility</p:attrName>
                                        </p:attrNameLst>
                                      </p:cBhvr>
                                      <p:to>
                                        <p:strVal val="visible"/>
                                      </p:to>
                                    </p:set>
                                    <p:animEffect transition="in" filter="randombar(horizontal)">
                                      <p:cBhvr>
                                        <p:cTn id="123" dur="500"/>
                                        <p:tgtEl>
                                          <p:spTgt spid="5">
                                            <p:graphicEl>
                                              <a:dgm id="{72CDC3DA-5E77-4681-A256-A832C78A9001}"/>
                                            </p:graphicEl>
                                          </p:spTgt>
                                        </p:tgtEl>
                                      </p:cBhvr>
                                    </p:animEffect>
                                  </p:childTnLst>
                                </p:cTn>
                              </p:par>
                              <p:par>
                                <p:cTn id="124" presetID="14" presetClass="entr" presetSubtype="10" fill="hold"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randombar(horizontal)">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5">
                                            <p:graphicEl>
                                              <a:dgm id="{08C1FDEB-BD51-432F-8BD9-7166C00F73FD}"/>
                                            </p:graphicEl>
                                          </p:spTgt>
                                        </p:tgtEl>
                                        <p:attrNameLst>
                                          <p:attrName>style.visibility</p:attrName>
                                        </p:attrNameLst>
                                      </p:cBhvr>
                                      <p:to>
                                        <p:strVal val="visible"/>
                                      </p:to>
                                    </p:set>
                                    <p:anim calcmode="lin" valueType="num">
                                      <p:cBhvr>
                                        <p:cTn id="131" dur="500" fill="hold"/>
                                        <p:tgtEl>
                                          <p:spTgt spid="5">
                                            <p:graphicEl>
                                              <a:dgm id="{08C1FDEB-BD51-432F-8BD9-7166C00F73FD}"/>
                                            </p:graphicEl>
                                          </p:spTgt>
                                        </p:tgtEl>
                                        <p:attrNameLst>
                                          <p:attrName>ppt_w</p:attrName>
                                        </p:attrNameLst>
                                      </p:cBhvr>
                                      <p:tavLst>
                                        <p:tav tm="0">
                                          <p:val>
                                            <p:fltVal val="0"/>
                                          </p:val>
                                        </p:tav>
                                        <p:tav tm="100000">
                                          <p:val>
                                            <p:strVal val="#ppt_w"/>
                                          </p:val>
                                        </p:tav>
                                      </p:tavLst>
                                    </p:anim>
                                    <p:anim calcmode="lin" valueType="num">
                                      <p:cBhvr>
                                        <p:cTn id="132" dur="500" fill="hold"/>
                                        <p:tgtEl>
                                          <p:spTgt spid="5">
                                            <p:graphicEl>
                                              <a:dgm id="{08C1FDEB-BD51-432F-8BD9-7166C00F73FD}"/>
                                            </p:graphicEl>
                                          </p:spTgt>
                                        </p:tgtEl>
                                        <p:attrNameLst>
                                          <p:attrName>ppt_h</p:attrName>
                                        </p:attrNameLst>
                                      </p:cBhvr>
                                      <p:tavLst>
                                        <p:tav tm="0">
                                          <p:val>
                                            <p:fltVal val="0"/>
                                          </p:val>
                                        </p:tav>
                                        <p:tav tm="100000">
                                          <p:val>
                                            <p:strVal val="#ppt_h"/>
                                          </p:val>
                                        </p:tav>
                                      </p:tavLst>
                                    </p:anim>
                                    <p:animEffect transition="in" filter="fade">
                                      <p:cBhvr>
                                        <p:cTn id="133" dur="500"/>
                                        <p:tgtEl>
                                          <p:spTgt spid="5">
                                            <p:graphicEl>
                                              <a:dgm id="{08C1FDEB-BD51-432F-8BD9-7166C00F73FD}"/>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5">
                                            <p:graphicEl>
                                              <a:dgm id="{DF20E5AF-9ADF-403B-BCE4-47CAD8F41017}"/>
                                            </p:graphicEl>
                                          </p:spTgt>
                                        </p:tgtEl>
                                        <p:attrNameLst>
                                          <p:attrName>style.visibility</p:attrName>
                                        </p:attrNameLst>
                                      </p:cBhvr>
                                      <p:to>
                                        <p:strVal val="visible"/>
                                      </p:to>
                                    </p:set>
                                    <p:anim calcmode="lin" valueType="num">
                                      <p:cBhvr>
                                        <p:cTn id="138" dur="500" fill="hold"/>
                                        <p:tgtEl>
                                          <p:spTgt spid="5">
                                            <p:graphicEl>
                                              <a:dgm id="{DF20E5AF-9ADF-403B-BCE4-47CAD8F41017}"/>
                                            </p:graphicEl>
                                          </p:spTgt>
                                        </p:tgtEl>
                                        <p:attrNameLst>
                                          <p:attrName>ppt_w</p:attrName>
                                        </p:attrNameLst>
                                      </p:cBhvr>
                                      <p:tavLst>
                                        <p:tav tm="0">
                                          <p:val>
                                            <p:fltVal val="0"/>
                                          </p:val>
                                        </p:tav>
                                        <p:tav tm="100000">
                                          <p:val>
                                            <p:strVal val="#ppt_w"/>
                                          </p:val>
                                        </p:tav>
                                      </p:tavLst>
                                    </p:anim>
                                    <p:anim calcmode="lin" valueType="num">
                                      <p:cBhvr>
                                        <p:cTn id="139" dur="500" fill="hold"/>
                                        <p:tgtEl>
                                          <p:spTgt spid="5">
                                            <p:graphicEl>
                                              <a:dgm id="{DF20E5AF-9ADF-403B-BCE4-47CAD8F41017}"/>
                                            </p:graphicEl>
                                          </p:spTgt>
                                        </p:tgtEl>
                                        <p:attrNameLst>
                                          <p:attrName>ppt_h</p:attrName>
                                        </p:attrNameLst>
                                      </p:cBhvr>
                                      <p:tavLst>
                                        <p:tav tm="0">
                                          <p:val>
                                            <p:fltVal val="0"/>
                                          </p:val>
                                        </p:tav>
                                        <p:tav tm="100000">
                                          <p:val>
                                            <p:strVal val="#ppt_h"/>
                                          </p:val>
                                        </p:tav>
                                      </p:tavLst>
                                    </p:anim>
                                    <p:animEffect transition="in" filter="fade">
                                      <p:cBhvr>
                                        <p:cTn id="140" dur="500"/>
                                        <p:tgtEl>
                                          <p:spTgt spid="5">
                                            <p:graphicEl>
                                              <a:dgm id="{DF20E5AF-9ADF-403B-BCE4-47CAD8F41017}"/>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5">
                                            <p:graphicEl>
                                              <a:dgm id="{673C77C2-F9A9-4CF5-A0A4-FECC3E48CD6D}"/>
                                            </p:graphicEl>
                                          </p:spTgt>
                                        </p:tgtEl>
                                        <p:attrNameLst>
                                          <p:attrName>style.visibility</p:attrName>
                                        </p:attrNameLst>
                                      </p:cBhvr>
                                      <p:to>
                                        <p:strVal val="visible"/>
                                      </p:to>
                                    </p:set>
                                    <p:animEffect transition="in" filter="randombar(horizontal)">
                                      <p:cBhvr>
                                        <p:cTn id="145" dur="500"/>
                                        <p:tgtEl>
                                          <p:spTgt spid="5">
                                            <p:graphicEl>
                                              <a:dgm id="{673C77C2-F9A9-4CF5-A0A4-FECC3E48CD6D}"/>
                                            </p:graphicEl>
                                          </p:spTgt>
                                        </p:tgtEl>
                                      </p:cBhvr>
                                    </p:animEffect>
                                  </p:childTnLst>
                                </p:cTn>
                              </p:par>
                              <p:par>
                                <p:cTn id="146" presetID="14" presetClass="entr" presetSubtype="10" fill="hold" nodeType="with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randombar(horizontal)">
                                      <p:cBhvr>
                                        <p:cTn id="148" dur="500"/>
                                        <p:tgtEl>
                                          <p:spTgt spid="10"/>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5">
                                            <p:graphicEl>
                                              <a:dgm id="{154B3DD3-E223-4E85-9BE1-88BDD1A7D9F0}"/>
                                            </p:graphicEl>
                                          </p:spTgt>
                                        </p:tgtEl>
                                        <p:attrNameLst>
                                          <p:attrName>style.visibility</p:attrName>
                                        </p:attrNameLst>
                                      </p:cBhvr>
                                      <p:to>
                                        <p:strVal val="visible"/>
                                      </p:to>
                                    </p:set>
                                    <p:anim calcmode="lin" valueType="num">
                                      <p:cBhvr>
                                        <p:cTn id="153" dur="500" fill="hold"/>
                                        <p:tgtEl>
                                          <p:spTgt spid="5">
                                            <p:graphicEl>
                                              <a:dgm id="{154B3DD3-E223-4E85-9BE1-88BDD1A7D9F0}"/>
                                            </p:graphicEl>
                                          </p:spTgt>
                                        </p:tgtEl>
                                        <p:attrNameLst>
                                          <p:attrName>ppt_w</p:attrName>
                                        </p:attrNameLst>
                                      </p:cBhvr>
                                      <p:tavLst>
                                        <p:tav tm="0">
                                          <p:val>
                                            <p:fltVal val="0"/>
                                          </p:val>
                                        </p:tav>
                                        <p:tav tm="100000">
                                          <p:val>
                                            <p:strVal val="#ppt_w"/>
                                          </p:val>
                                        </p:tav>
                                      </p:tavLst>
                                    </p:anim>
                                    <p:anim calcmode="lin" valueType="num">
                                      <p:cBhvr>
                                        <p:cTn id="154" dur="500" fill="hold"/>
                                        <p:tgtEl>
                                          <p:spTgt spid="5">
                                            <p:graphicEl>
                                              <a:dgm id="{154B3DD3-E223-4E85-9BE1-88BDD1A7D9F0}"/>
                                            </p:graphicEl>
                                          </p:spTgt>
                                        </p:tgtEl>
                                        <p:attrNameLst>
                                          <p:attrName>ppt_h</p:attrName>
                                        </p:attrNameLst>
                                      </p:cBhvr>
                                      <p:tavLst>
                                        <p:tav tm="0">
                                          <p:val>
                                            <p:fltVal val="0"/>
                                          </p:val>
                                        </p:tav>
                                        <p:tav tm="100000">
                                          <p:val>
                                            <p:strVal val="#ppt_h"/>
                                          </p:val>
                                        </p:tav>
                                      </p:tavLst>
                                    </p:anim>
                                    <p:animEffect transition="in" filter="fade">
                                      <p:cBhvr>
                                        <p:cTn id="155" dur="500"/>
                                        <p:tgtEl>
                                          <p:spTgt spid="5">
                                            <p:graphicEl>
                                              <a:dgm id="{154B3DD3-E223-4E85-9BE1-88BDD1A7D9F0}"/>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5">
                                            <p:graphicEl>
                                              <a:dgm id="{7A74D07B-BEA8-4BA3-B0F1-170C3B90B16F}"/>
                                            </p:graphicEl>
                                          </p:spTgt>
                                        </p:tgtEl>
                                        <p:attrNameLst>
                                          <p:attrName>style.visibility</p:attrName>
                                        </p:attrNameLst>
                                      </p:cBhvr>
                                      <p:to>
                                        <p:strVal val="visible"/>
                                      </p:to>
                                    </p:set>
                                    <p:anim calcmode="lin" valueType="num">
                                      <p:cBhvr>
                                        <p:cTn id="160" dur="500" fill="hold"/>
                                        <p:tgtEl>
                                          <p:spTgt spid="5">
                                            <p:graphicEl>
                                              <a:dgm id="{7A74D07B-BEA8-4BA3-B0F1-170C3B90B16F}"/>
                                            </p:graphicEl>
                                          </p:spTgt>
                                        </p:tgtEl>
                                        <p:attrNameLst>
                                          <p:attrName>ppt_w</p:attrName>
                                        </p:attrNameLst>
                                      </p:cBhvr>
                                      <p:tavLst>
                                        <p:tav tm="0">
                                          <p:val>
                                            <p:fltVal val="0"/>
                                          </p:val>
                                        </p:tav>
                                        <p:tav tm="100000">
                                          <p:val>
                                            <p:strVal val="#ppt_w"/>
                                          </p:val>
                                        </p:tav>
                                      </p:tavLst>
                                    </p:anim>
                                    <p:anim calcmode="lin" valueType="num">
                                      <p:cBhvr>
                                        <p:cTn id="161" dur="500" fill="hold"/>
                                        <p:tgtEl>
                                          <p:spTgt spid="5">
                                            <p:graphicEl>
                                              <a:dgm id="{7A74D07B-BEA8-4BA3-B0F1-170C3B90B16F}"/>
                                            </p:graphicEl>
                                          </p:spTgt>
                                        </p:tgtEl>
                                        <p:attrNameLst>
                                          <p:attrName>ppt_h</p:attrName>
                                        </p:attrNameLst>
                                      </p:cBhvr>
                                      <p:tavLst>
                                        <p:tav tm="0">
                                          <p:val>
                                            <p:fltVal val="0"/>
                                          </p:val>
                                        </p:tav>
                                        <p:tav tm="100000">
                                          <p:val>
                                            <p:strVal val="#ppt_h"/>
                                          </p:val>
                                        </p:tav>
                                      </p:tavLst>
                                    </p:anim>
                                    <p:animEffect transition="in" filter="fade">
                                      <p:cBhvr>
                                        <p:cTn id="162" dur="500"/>
                                        <p:tgtEl>
                                          <p:spTgt spid="5">
                                            <p:graphicEl>
                                              <a:dgm id="{7A74D07B-BEA8-4BA3-B0F1-170C3B90B16F}"/>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1000" fill="hold"/>
                                        <p:tgtEl>
                                          <p:spTgt spid="6"/>
                                        </p:tgtEl>
                                        <p:attrNameLst>
                                          <p:attrName>ppt_w</p:attrName>
                                        </p:attrNameLst>
                                      </p:cBhvr>
                                      <p:tavLst>
                                        <p:tav tm="0">
                                          <p:val>
                                            <p:fltVal val="0"/>
                                          </p:val>
                                        </p:tav>
                                        <p:tav tm="100000">
                                          <p:val>
                                            <p:strVal val="#ppt_w"/>
                                          </p:val>
                                        </p:tav>
                                      </p:tavLst>
                                    </p:anim>
                                    <p:anim calcmode="lin" valueType="num">
                                      <p:cBhvr>
                                        <p:cTn id="168" dur="1000" fill="hold"/>
                                        <p:tgtEl>
                                          <p:spTgt spid="6"/>
                                        </p:tgtEl>
                                        <p:attrNameLst>
                                          <p:attrName>ppt_h</p:attrName>
                                        </p:attrNameLst>
                                      </p:cBhvr>
                                      <p:tavLst>
                                        <p:tav tm="0">
                                          <p:val>
                                            <p:fltVal val="0"/>
                                          </p:val>
                                        </p:tav>
                                        <p:tav tm="100000">
                                          <p:val>
                                            <p:strVal val="#ppt_h"/>
                                          </p:val>
                                        </p:tav>
                                      </p:tavLst>
                                    </p:anim>
                                    <p:anim calcmode="lin" valueType="num">
                                      <p:cBhvr>
                                        <p:cTn id="16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uiExpand="1">
        <p:bldSub>
          <a:bldDgm bld="one"/>
        </p:bldSub>
      </p:bldGraphic>
      <p:bldP spid="7" grpId="0"/>
      <p:bldP spid="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F014675-5D66-450F-88AC-466DE89D9CDF}"/>
              </a:ext>
            </a:extLst>
          </p:cNvPr>
          <p:cNvSpPr/>
          <p:nvPr/>
        </p:nvSpPr>
        <p:spPr>
          <a:xfrm>
            <a:off x="501559" y="416923"/>
            <a:ext cx="8525693" cy="861774"/>
          </a:xfrm>
          <a:prstGeom prst="rect">
            <a:avLst/>
          </a:prstGeom>
        </p:spPr>
        <p:txBody>
          <a:bodyPr wrap="square">
            <a:spAutoFit/>
          </a:bodyPr>
          <a:lstStyle/>
          <a:p>
            <a:r>
              <a:rPr lang="fr-CH" sz="1700" b="1" dirty="0">
                <a:solidFill>
                  <a:schemeClr val="accent4">
                    <a:lumMod val="20000"/>
                    <a:lumOff val="80000"/>
                  </a:schemeClr>
                </a:solidFill>
                <a:effectLst>
                  <a:glow rad="127000">
                    <a:srgbClr val="7030A0"/>
                  </a:glow>
                </a:effectLst>
                <a:latin typeface="Comic Sans MS" panose="030F0702030302020204" pitchFamily="66" charset="0"/>
              </a:rPr>
              <a:t>« Après toi s'élèvera un autre royaume, moindre que le tien ; puis un troisième royaume, qui sera de bronze, et qui dominera sur toute la terre. » </a:t>
            </a:r>
            <a:r>
              <a:rPr lang="es-ES" sz="1700" b="1" dirty="0">
                <a:solidFill>
                  <a:schemeClr val="accent4">
                    <a:lumMod val="20000"/>
                    <a:lumOff val="80000"/>
                  </a:schemeClr>
                </a:solidFill>
                <a:effectLst>
                  <a:glow rad="127000">
                    <a:srgbClr val="7030A0"/>
                  </a:glow>
                </a:effectLst>
                <a:latin typeface="Comic Sans MS" panose="030F0702030302020204" pitchFamily="66" charset="0"/>
              </a:rPr>
              <a:t> </a:t>
            </a:r>
            <a:r>
              <a:rPr lang="es-ES" sz="1400" dirty="0">
                <a:solidFill>
                  <a:schemeClr val="accent4">
                    <a:lumMod val="20000"/>
                    <a:lumOff val="80000"/>
                  </a:schemeClr>
                </a:solidFill>
                <a:effectLst>
                  <a:glow rad="127000">
                    <a:srgbClr val="7030A0"/>
                  </a:glow>
                </a:effectLst>
                <a:latin typeface="Comic Sans MS" panose="030F0702030302020204" pitchFamily="66" charset="0"/>
              </a:rPr>
              <a:t>(Daniel 2.39)</a:t>
            </a:r>
          </a:p>
        </p:txBody>
      </p:sp>
      <p:pic>
        <p:nvPicPr>
          <p:cNvPr id="10" name="Imagen 9">
            <a:extLst>
              <a:ext uri="{FF2B5EF4-FFF2-40B4-BE49-F238E27FC236}">
                <a16:creationId xmlns:a16="http://schemas.microsoft.com/office/drawing/2014/main" id="{9AB9EB7F-BD49-4546-B391-A39E5411E2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1989" y="1283714"/>
            <a:ext cx="1500601" cy="1184421"/>
          </a:xfrm>
          <a:prstGeom prst="rect">
            <a:avLst/>
          </a:prstGeom>
        </p:spPr>
      </p:pic>
      <p:pic>
        <p:nvPicPr>
          <p:cNvPr id="12" name="Imagen 11">
            <a:extLst>
              <a:ext uri="{FF2B5EF4-FFF2-40B4-BE49-F238E27FC236}">
                <a16:creationId xmlns:a16="http://schemas.microsoft.com/office/drawing/2014/main" id="{D7DD58F5-1DCF-4554-AE90-75D43C09E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2516" y="1303790"/>
            <a:ext cx="1475506" cy="1169364"/>
          </a:xfrm>
          <a:prstGeom prst="rect">
            <a:avLst/>
          </a:prstGeom>
        </p:spPr>
      </p:pic>
      <p:pic>
        <p:nvPicPr>
          <p:cNvPr id="14" name="Imagen 13">
            <a:extLst>
              <a:ext uri="{FF2B5EF4-FFF2-40B4-BE49-F238E27FC236}">
                <a16:creationId xmlns:a16="http://schemas.microsoft.com/office/drawing/2014/main" id="{A1CF6386-11F4-4FAD-9BFC-5D301599F8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2326" y="1288734"/>
            <a:ext cx="1480526" cy="1174383"/>
          </a:xfrm>
          <a:prstGeom prst="rect">
            <a:avLst/>
          </a:prstGeom>
        </p:spPr>
      </p:pic>
      <p:pic>
        <p:nvPicPr>
          <p:cNvPr id="16" name="Imagen 15">
            <a:extLst>
              <a:ext uri="{FF2B5EF4-FFF2-40B4-BE49-F238E27FC236}">
                <a16:creationId xmlns:a16="http://schemas.microsoft.com/office/drawing/2014/main" id="{4A03A878-D900-4DFA-84A7-20C4B7B161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2494" y="1278697"/>
            <a:ext cx="1480526" cy="1174383"/>
          </a:xfrm>
          <a:prstGeom prst="rect">
            <a:avLst/>
          </a:prstGeom>
        </p:spPr>
      </p:pic>
      <p:pic>
        <p:nvPicPr>
          <p:cNvPr id="18" name="Imagen 17">
            <a:extLst>
              <a:ext uri="{FF2B5EF4-FFF2-40B4-BE49-F238E27FC236}">
                <a16:creationId xmlns:a16="http://schemas.microsoft.com/office/drawing/2014/main" id="{5C3D56B1-4A08-4083-8068-EC06BA7952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2662" y="1288734"/>
            <a:ext cx="1480526" cy="1174383"/>
          </a:xfrm>
          <a:prstGeom prst="rect">
            <a:avLst/>
          </a:prstGeom>
        </p:spPr>
      </p:pic>
      <p:sp>
        <p:nvSpPr>
          <p:cNvPr id="9" name="ZoneTexte 8">
            <a:extLst>
              <a:ext uri="{FF2B5EF4-FFF2-40B4-BE49-F238E27FC236}">
                <a16:creationId xmlns:a16="http://schemas.microsoft.com/office/drawing/2014/main" id="{C13BDF21-DB45-4850-9A78-21CCF81FC975}"/>
              </a:ext>
            </a:extLst>
          </p:cNvPr>
          <p:cNvSpPr txBox="1"/>
          <p:nvPr/>
        </p:nvSpPr>
        <p:spPr>
          <a:xfrm>
            <a:off x="216897" y="2585700"/>
            <a:ext cx="8525693" cy="4185761"/>
          </a:xfrm>
          <a:prstGeom prst="rect">
            <a:avLst/>
          </a:prstGeom>
          <a:noFill/>
        </p:spPr>
        <p:txBody>
          <a:bodyPr wrap="square" rtlCol="0">
            <a:spAutoFit/>
          </a:bodyPr>
          <a:lstStyle/>
          <a:p>
            <a:pPr lvl="2" algn="just"/>
            <a:r>
              <a:rPr lang="fr-CH" sz="1900" dirty="0">
                <a:effectLst>
                  <a:outerShdw blurRad="38100" dist="38100" dir="2700000" algn="tl">
                    <a:srgbClr val="000000">
                      <a:alpha val="43137"/>
                    </a:srgbClr>
                  </a:outerShdw>
                </a:effectLst>
              </a:rPr>
              <a:t>« Dans le rêve, Dieu montra une image familière au roi. </a:t>
            </a:r>
            <a:r>
              <a:rPr lang="fr-CH" sz="1900" dirty="0">
                <a:solidFill>
                  <a:srgbClr val="00FF00"/>
                </a:solidFill>
                <a:effectLst>
                  <a:outerShdw blurRad="38100" dist="38100" dir="2700000" algn="tl">
                    <a:srgbClr val="000000">
                      <a:alpha val="43137"/>
                    </a:srgbClr>
                  </a:outerShdw>
                </a:effectLst>
              </a:rPr>
              <a:t>Les statues colossales étaient bien connues dans l’antiquité, mais elles représentaient généralement des dieux. </a:t>
            </a:r>
          </a:p>
          <a:p>
            <a:pPr lvl="2" algn="just"/>
            <a:r>
              <a:rPr lang="fr-CH" sz="1900" dirty="0">
                <a:effectLst>
                  <a:outerShdw blurRad="38100" dist="38100" dir="2700000" algn="tl">
                    <a:srgbClr val="000000">
                      <a:alpha val="43137"/>
                    </a:srgbClr>
                  </a:outerShdw>
                </a:effectLst>
              </a:rPr>
              <a:t>De plus, </a:t>
            </a:r>
            <a:r>
              <a:rPr lang="fr-CH" sz="1900" dirty="0">
                <a:solidFill>
                  <a:srgbClr val="00FF00"/>
                </a:solidFill>
                <a:effectLst>
                  <a:outerShdw blurRad="38100" dist="38100" dir="2700000" algn="tl">
                    <a:srgbClr val="000000">
                      <a:alpha val="43137"/>
                    </a:srgbClr>
                  </a:outerShdw>
                </a:effectLst>
              </a:rPr>
              <a:t>l’emploi de métaux pour représenter différentes périodes historiques était également connu </a:t>
            </a:r>
            <a:r>
              <a:rPr lang="fr-CH" sz="1900" dirty="0">
                <a:effectLst>
                  <a:outerShdw blurRad="38100" dist="38100" dir="2700000" algn="tl">
                    <a:srgbClr val="000000">
                      <a:alpha val="43137"/>
                    </a:srgbClr>
                  </a:outerShdw>
                </a:effectLst>
              </a:rPr>
              <a:t>pendant au moins un siècle environ avant Nabuchodonosor, comme par exemple Hésiode (vers 700 avant J.-C.). </a:t>
            </a:r>
          </a:p>
          <a:p>
            <a:pPr algn="just"/>
            <a:endParaRPr lang="fr-CH" sz="1900" dirty="0">
              <a:effectLst>
                <a:outerShdw blurRad="38100" dist="38100" dir="2700000" algn="tl">
                  <a:srgbClr val="000000">
                    <a:alpha val="43137"/>
                  </a:srgbClr>
                </a:outerShdw>
              </a:effectLst>
            </a:endParaRPr>
          </a:p>
          <a:p>
            <a:pPr lvl="2" algn="just"/>
            <a:r>
              <a:rPr lang="fr-CH" sz="1900" dirty="0">
                <a:effectLst>
                  <a:outerShdw blurRad="38100" dist="38100" dir="2700000" algn="tl">
                    <a:srgbClr val="000000">
                      <a:alpha val="43137"/>
                    </a:srgbClr>
                  </a:outerShdw>
                </a:effectLst>
              </a:rPr>
              <a:t>Ainsi, il apparait que le Seigneur a utilisé des images avec lesquelles le roi était déjà familier afin de communiquer un message qui lui était totalement inconnu.</a:t>
            </a:r>
          </a:p>
          <a:p>
            <a:pPr algn="just"/>
            <a:r>
              <a:rPr lang="fr-CH" sz="1900" dirty="0">
                <a:effectLst>
                  <a:outerShdw blurRad="38100" dist="38100" dir="2700000" algn="tl">
                    <a:srgbClr val="000000">
                      <a:alpha val="43137"/>
                    </a:srgbClr>
                  </a:outerShdw>
                </a:effectLst>
              </a:rPr>
              <a:t> À cet égard, nous devrions noter qu’un aspect du rêve devait être complètement nouveau pour Nabuchodonosor car il n’est attesté nulle part ailleurs dans la Bible. </a:t>
            </a:r>
            <a:br>
              <a:rPr lang="fr-CH" sz="1900" dirty="0">
                <a:effectLst>
                  <a:outerShdw blurRad="38100" dist="38100" dir="2700000" algn="tl">
                    <a:srgbClr val="000000">
                      <a:alpha val="43137"/>
                    </a:srgbClr>
                  </a:outerShdw>
                </a:effectLst>
              </a:rPr>
            </a:br>
            <a:r>
              <a:rPr lang="fr-CH" sz="1900" dirty="0">
                <a:effectLst>
                  <a:outerShdw blurRad="38100" dist="38100" dir="2700000" algn="tl">
                    <a:srgbClr val="000000">
                      <a:alpha val="43137"/>
                    </a:srgbClr>
                  </a:outerShdw>
                </a:effectLst>
              </a:rPr>
              <a:t>Il s’agit de</a:t>
            </a:r>
            <a:r>
              <a:rPr lang="fr-CH" sz="1900" dirty="0">
                <a:solidFill>
                  <a:srgbClr val="00FF00"/>
                </a:solidFill>
                <a:effectLst>
                  <a:outerShdw blurRad="38100" dist="38100" dir="2700000" algn="tl">
                    <a:srgbClr val="000000">
                      <a:alpha val="43137"/>
                    </a:srgbClr>
                  </a:outerShdw>
                </a:effectLst>
              </a:rPr>
              <a:t> </a:t>
            </a:r>
            <a:r>
              <a:rPr lang="fr-CH" sz="1900" u="sng" dirty="0">
                <a:solidFill>
                  <a:schemeClr val="accent1">
                    <a:lumMod val="75000"/>
                  </a:schemeClr>
                </a:solidFill>
                <a:effectLst>
                  <a:outerShdw blurRad="38100" dist="38100" dir="2700000" algn="tl">
                    <a:srgbClr val="000000">
                      <a:alpha val="43137"/>
                    </a:srgbClr>
                  </a:outerShdw>
                </a:effectLst>
              </a:rPr>
              <a:t>la pierre qui pulvérise la statue</a:t>
            </a:r>
            <a:r>
              <a:rPr lang="fr-CH" sz="1900" dirty="0">
                <a:effectLst>
                  <a:outerShdw blurRad="38100" dist="38100" dir="2700000" algn="tl">
                    <a:srgbClr val="000000">
                      <a:alpha val="43137"/>
                    </a:srgbClr>
                  </a:outerShdw>
                </a:effectLst>
              </a:rPr>
              <a:t> </a:t>
            </a:r>
            <a:r>
              <a:rPr lang="fr-CH" sz="1900" u="sng" dirty="0">
                <a:solidFill>
                  <a:srgbClr val="00FF00"/>
                </a:solidFill>
                <a:effectLst>
                  <a:outerShdw blurRad="38100" dist="38100" dir="2700000" algn="tl">
                    <a:srgbClr val="000000">
                      <a:alpha val="43137"/>
                    </a:srgbClr>
                  </a:outerShdw>
                </a:effectLst>
              </a:rPr>
              <a:t>et devient une montagne</a:t>
            </a:r>
            <a:r>
              <a:rPr lang="fr-CH" sz="1900" dirty="0">
                <a:solidFill>
                  <a:srgbClr val="00FF00"/>
                </a:solidFill>
                <a:effectLst>
                  <a:outerShdw blurRad="38100" dist="38100" dir="2700000" algn="tl">
                    <a:srgbClr val="000000">
                      <a:alpha val="43137"/>
                    </a:srgbClr>
                  </a:outerShdw>
                </a:effectLst>
              </a:rPr>
              <a:t> </a:t>
            </a:r>
            <a:r>
              <a:rPr lang="fr-CH" sz="1900" u="sng" dirty="0">
                <a:solidFill>
                  <a:srgbClr val="00FF00"/>
                </a:solidFill>
                <a:effectLst>
                  <a:outerShdw blurRad="38100" dist="38100" dir="2700000" algn="tl">
                    <a:srgbClr val="000000">
                      <a:alpha val="43137"/>
                    </a:srgbClr>
                  </a:outerShdw>
                </a:effectLst>
              </a:rPr>
              <a:t>qui remplit </a:t>
            </a:r>
            <a:br>
              <a:rPr lang="fr-CH" sz="1900" u="sng" dirty="0">
                <a:solidFill>
                  <a:srgbClr val="00FF00"/>
                </a:solidFill>
                <a:effectLst>
                  <a:outerShdw blurRad="38100" dist="38100" dir="2700000" algn="tl">
                    <a:srgbClr val="000000">
                      <a:alpha val="43137"/>
                    </a:srgbClr>
                  </a:outerShdw>
                </a:effectLst>
              </a:rPr>
            </a:br>
            <a:r>
              <a:rPr lang="fr-CH" sz="1900" u="sng" dirty="0">
                <a:solidFill>
                  <a:srgbClr val="00FF00"/>
                </a:solidFill>
                <a:effectLst>
                  <a:outerShdw blurRad="38100" dist="38100" dir="2700000" algn="tl">
                    <a:srgbClr val="000000">
                      <a:alpha val="43137"/>
                    </a:srgbClr>
                  </a:outerShdw>
                </a:effectLst>
              </a:rPr>
              <a:t>la terre</a:t>
            </a:r>
            <a:r>
              <a:rPr lang="fr-CH" sz="1900" dirty="0">
                <a:solidFill>
                  <a:srgbClr val="00FF00"/>
                </a:solidFill>
                <a:effectLst>
                  <a:outerShdw blurRad="38100" dist="38100" dir="2700000" algn="tl">
                    <a:srgbClr val="000000">
                      <a:alpha val="43137"/>
                    </a:srgbClr>
                  </a:outerShdw>
                </a:effectLst>
              </a:rPr>
              <a:t>. »</a:t>
            </a:r>
          </a:p>
        </p:txBody>
      </p:sp>
      <p:pic>
        <p:nvPicPr>
          <p:cNvPr id="1026" name="Picture 2" descr="Résultat de recherche d'images pour &quot;estatua de nabucodonosor biblia&quot;">
            <a:extLst>
              <a:ext uri="{FF2B5EF4-FFF2-40B4-BE49-F238E27FC236}">
                <a16:creationId xmlns:a16="http://schemas.microsoft.com/office/drawing/2014/main" id="{AB86550C-115F-4244-A3E6-23D3BD3436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5408" y="2105639"/>
            <a:ext cx="1169870" cy="316974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BCEF93D-3415-4C4C-9031-9EFBF8CFBDB7}"/>
              </a:ext>
            </a:extLst>
          </p:cNvPr>
          <p:cNvSpPr txBox="1"/>
          <p:nvPr/>
        </p:nvSpPr>
        <p:spPr>
          <a:xfrm>
            <a:off x="4547780" y="6476200"/>
            <a:ext cx="4194810" cy="307777"/>
          </a:xfrm>
          <a:prstGeom prst="rect">
            <a:avLst/>
          </a:prstGeom>
          <a:noFill/>
        </p:spPr>
        <p:txBody>
          <a:bodyPr wrap="square" rtlCol="0">
            <a:spAutoFit/>
          </a:bodyPr>
          <a:lstStyle/>
          <a:p>
            <a:r>
              <a:rPr lang="fr-CH" sz="1400" dirty="0"/>
              <a:t>(</a:t>
            </a:r>
            <a:r>
              <a:rPr lang="fr-CH" sz="1400" i="1" dirty="0"/>
              <a:t>Guide d’étude de la Bible</a:t>
            </a:r>
            <a:r>
              <a:rPr lang="fr-CH" sz="1400" dirty="0"/>
              <a:t>, coin du moniteur, p. 41- 42.)</a:t>
            </a:r>
            <a:endParaRPr lang="fr-CH" dirty="0"/>
          </a:p>
        </p:txBody>
      </p:sp>
    </p:spTree>
    <p:extLst>
      <p:ext uri="{BB962C8B-B14F-4D97-AF65-F5344CB8AC3E}">
        <p14:creationId xmlns:p14="http://schemas.microsoft.com/office/powerpoint/2010/main" val="405127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3000"/>
                            </p:stCondLst>
                            <p:childTnLst>
                              <p:par>
                                <p:cTn id="29" presetID="15"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 calcmode="lin" valueType="num">
                                      <p:cBhvr>
                                        <p:cTn id="33"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Scale>
                                      <p:cBhvr>
                                        <p:cTn id="39"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9">
                                            <p:txEl>
                                              <p:pRg st="0" end="0"/>
                                            </p:txEl>
                                          </p:spTgt>
                                        </p:tgtEl>
                                        <p:attrNameLst>
                                          <p:attrName>ppt_x</p:attrName>
                                          <p:attrName>ppt_y</p:attrName>
                                        </p:attrNameLst>
                                      </p:cBhvr>
                                    </p:animMotion>
                                    <p:animEffect transition="in" filter="fade">
                                      <p:cBhvr>
                                        <p:cTn id="41" dur="1000"/>
                                        <p:tgtEl>
                                          <p:spTgt spid="9">
                                            <p:txEl>
                                              <p:pRg st="0" end="0"/>
                                            </p:txEl>
                                          </p:spTgt>
                                        </p:tgtEl>
                                      </p:cBhvr>
                                    </p:animEffect>
                                  </p:childTnLst>
                                </p:cTn>
                              </p:par>
                            </p:childTnLst>
                          </p:cTn>
                        </p:par>
                        <p:par>
                          <p:cTn id="42" fill="hold">
                            <p:stCondLst>
                              <p:cond delay="1000"/>
                            </p:stCondLst>
                            <p:childTnLst>
                              <p:par>
                                <p:cTn id="43" presetID="52" presetClass="entr" presetSubtype="0" fill="hold" nodeType="after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Scale>
                                      <p:cBhvr>
                                        <p:cTn id="45" dur="1000" decel="50000" fill="hold">
                                          <p:stCondLst>
                                            <p:cond delay="0"/>
                                          </p:stCondLst>
                                        </p:cTn>
                                        <p:tgtEl>
                                          <p:spTgt spid="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9">
                                            <p:txEl>
                                              <p:pRg st="1" end="1"/>
                                            </p:txEl>
                                          </p:spTgt>
                                        </p:tgtEl>
                                        <p:attrNameLst>
                                          <p:attrName>ppt_x</p:attrName>
                                          <p:attrName>ppt_y</p:attrName>
                                        </p:attrNameLst>
                                      </p:cBhvr>
                                    </p:animMotion>
                                    <p:animEffect transition="in" filter="fade">
                                      <p:cBhvr>
                                        <p:cTn id="47" dur="10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1000"/>
                                        <p:tgtEl>
                                          <p:spTgt spid="9">
                                            <p:txEl>
                                              <p:pRg st="3" end="3"/>
                                            </p:txEl>
                                          </p:spTgt>
                                        </p:tgtEl>
                                      </p:cBhvr>
                                    </p:animEffect>
                                    <p:anim calcmode="lin" valueType="num">
                                      <p:cBhvr>
                                        <p:cTn id="5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Scale>
                                      <p:cBhvr>
                                        <p:cTn id="59" dur="1000" decel="50000" fill="hold">
                                          <p:stCondLst>
                                            <p:cond delay="0"/>
                                          </p:stCondLst>
                                        </p:cTn>
                                        <p:tgtEl>
                                          <p:spTgt spid="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9">
                                            <p:txEl>
                                              <p:pRg st="4" end="4"/>
                                            </p:txEl>
                                          </p:spTgt>
                                        </p:tgtEl>
                                        <p:attrNameLst>
                                          <p:attrName>ppt_x</p:attrName>
                                          <p:attrName>ppt_y</p:attrName>
                                        </p:attrNameLst>
                                      </p:cBhvr>
                                    </p:animMotion>
                                    <p:animEffect transition="in" filter="fade">
                                      <p:cBhvr>
                                        <p:cTn id="61" dur="1000"/>
                                        <p:tgtEl>
                                          <p:spTgt spid="9">
                                            <p:txEl>
                                              <p:pRg st="4" end="4"/>
                                            </p:txEl>
                                          </p:spTgt>
                                        </p:tgtEl>
                                      </p:cBhvr>
                                    </p:animEffect>
                                  </p:childTnLst>
                                </p:cTn>
                              </p:par>
                            </p:childTnLst>
                          </p:cTn>
                        </p:par>
                        <p:par>
                          <p:cTn id="62" fill="hold">
                            <p:stCondLst>
                              <p:cond delay="1000"/>
                            </p:stCondLst>
                            <p:childTnLst>
                              <p:par>
                                <p:cTn id="63" presetID="20" presetClass="entr" presetSubtype="0"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edge">
                                      <p:cBhvr>
                                        <p:cTn id="6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64EFF9-E0A2-4916-9B1A-88936FD3E7EE}"/>
              </a:ext>
            </a:extLst>
          </p:cNvPr>
          <p:cNvSpPr txBox="1"/>
          <p:nvPr/>
        </p:nvSpPr>
        <p:spPr>
          <a:xfrm>
            <a:off x="5448004" y="3100617"/>
            <a:ext cx="3130917" cy="3431709"/>
          </a:xfrm>
          <a:prstGeom prst="rect">
            <a:avLst/>
          </a:prstGeom>
          <a:solidFill>
            <a:schemeClr val="bg2">
              <a:lumMod val="10000"/>
              <a:alpha val="63000"/>
            </a:schemeClr>
          </a:solidFill>
          <a:effectLst>
            <a:softEdge rad="127000"/>
          </a:effectLst>
        </p:spPr>
        <p:txBody>
          <a:bodyPr wrap="square" rtlCol="0">
            <a:spAutoFit/>
          </a:bodyPr>
          <a:lstStyle/>
          <a:p>
            <a:pPr algn="ctr">
              <a:spcBef>
                <a:spcPts val="600"/>
              </a:spcBef>
            </a:pPr>
            <a:endParaRPr lang="fr-CH" sz="2400" b="1" dirty="0">
              <a:solidFill>
                <a:schemeClr val="bg1"/>
              </a:solidFill>
              <a:effectLst>
                <a:outerShdw blurRad="38100" dist="38100" dir="2700000" algn="tl">
                  <a:srgbClr val="000000">
                    <a:alpha val="43137"/>
                  </a:srgbClr>
                </a:outerShdw>
              </a:effectLst>
            </a:endParaRPr>
          </a:p>
          <a:p>
            <a:pPr algn="ctr">
              <a:spcBef>
                <a:spcPts val="600"/>
              </a:spcBef>
            </a:pPr>
            <a:r>
              <a:rPr lang="fr-CH" sz="2400" b="1" dirty="0">
                <a:solidFill>
                  <a:schemeClr val="bg1"/>
                </a:solidFill>
                <a:effectLst>
                  <a:outerShdw blurRad="38100" dist="38100" dir="2700000" algn="tl">
                    <a:srgbClr val="000000">
                      <a:alpha val="43137"/>
                    </a:srgbClr>
                  </a:outerShdw>
                </a:effectLst>
              </a:rPr>
              <a:t>« Daniel dit : </a:t>
            </a:r>
            <a:br>
              <a:rPr lang="fr-CH" sz="2400" b="1" dirty="0">
                <a:solidFill>
                  <a:schemeClr val="bg1"/>
                </a:solidFill>
                <a:effectLst>
                  <a:outerShdw blurRad="38100" dist="38100" dir="2700000" algn="tl">
                    <a:srgbClr val="000000">
                      <a:alpha val="43137"/>
                    </a:srgbClr>
                  </a:outerShdw>
                </a:effectLst>
              </a:rPr>
            </a:br>
            <a:r>
              <a:rPr lang="fr-CH" sz="2400" b="1" dirty="0">
                <a:solidFill>
                  <a:schemeClr val="bg1"/>
                </a:solidFill>
                <a:effectLst>
                  <a:outerShdw blurRad="38100" dist="38100" dir="2700000" algn="tl">
                    <a:srgbClr val="000000">
                      <a:alpha val="43137"/>
                    </a:srgbClr>
                  </a:outerShdw>
                </a:effectLst>
              </a:rPr>
              <a:t>Béni soit </a:t>
            </a:r>
            <a:br>
              <a:rPr lang="fr-CH" sz="2400" b="1" dirty="0">
                <a:solidFill>
                  <a:schemeClr val="bg1"/>
                </a:solidFill>
                <a:effectLst>
                  <a:outerShdw blurRad="38100" dist="38100" dir="2700000" algn="tl">
                    <a:srgbClr val="000000">
                      <a:alpha val="43137"/>
                    </a:srgbClr>
                  </a:outerShdw>
                </a:effectLst>
              </a:rPr>
            </a:br>
            <a:r>
              <a:rPr lang="fr-CH" sz="2400" b="1" dirty="0">
                <a:solidFill>
                  <a:schemeClr val="bg1"/>
                </a:solidFill>
                <a:effectLst>
                  <a:outerShdw blurRad="38100" dist="38100" dir="2700000" algn="tl">
                    <a:srgbClr val="000000">
                      <a:alpha val="43137"/>
                    </a:srgbClr>
                  </a:outerShdw>
                </a:effectLst>
              </a:rPr>
              <a:t>le nom de Dieu,</a:t>
            </a:r>
            <a:br>
              <a:rPr lang="fr-CH" sz="2400" b="1" dirty="0">
                <a:solidFill>
                  <a:schemeClr val="bg1"/>
                </a:solidFill>
                <a:effectLst>
                  <a:outerShdw blurRad="38100" dist="38100" dir="2700000" algn="tl">
                    <a:srgbClr val="000000">
                      <a:alpha val="43137"/>
                    </a:srgbClr>
                  </a:outerShdw>
                </a:effectLst>
              </a:rPr>
            </a:br>
            <a:r>
              <a:rPr lang="fr-CH" sz="2400" b="1" dirty="0">
                <a:solidFill>
                  <a:schemeClr val="bg1"/>
                </a:solidFill>
                <a:effectLst>
                  <a:outerShdw blurRad="38100" dist="38100" dir="2700000" algn="tl">
                    <a:srgbClr val="000000">
                      <a:alpha val="43137"/>
                    </a:srgbClr>
                  </a:outerShdw>
                </a:effectLst>
              </a:rPr>
              <a:t> depuis toujours </a:t>
            </a:r>
            <a:br>
              <a:rPr lang="fr-CH" sz="2400" b="1" dirty="0">
                <a:solidFill>
                  <a:schemeClr val="bg1"/>
                </a:solidFill>
                <a:effectLst>
                  <a:outerShdw blurRad="38100" dist="38100" dir="2700000" algn="tl">
                    <a:srgbClr val="000000">
                      <a:alpha val="43137"/>
                    </a:srgbClr>
                  </a:outerShdw>
                </a:effectLst>
              </a:rPr>
            </a:br>
            <a:r>
              <a:rPr lang="fr-CH" sz="2400" b="1" dirty="0">
                <a:solidFill>
                  <a:schemeClr val="bg1"/>
                </a:solidFill>
                <a:effectLst>
                  <a:outerShdw blurRad="38100" dist="38100" dir="2700000" algn="tl">
                    <a:srgbClr val="000000">
                      <a:alpha val="43137"/>
                    </a:srgbClr>
                  </a:outerShdw>
                </a:effectLst>
              </a:rPr>
              <a:t>et pour toujours ! </a:t>
            </a:r>
            <a:br>
              <a:rPr lang="fr-CH" sz="2400" b="1" dirty="0">
                <a:solidFill>
                  <a:schemeClr val="bg1"/>
                </a:solidFill>
                <a:effectLst>
                  <a:outerShdw blurRad="38100" dist="38100" dir="2700000" algn="tl">
                    <a:srgbClr val="000000">
                      <a:alpha val="43137"/>
                    </a:srgbClr>
                  </a:outerShdw>
                </a:effectLst>
              </a:rPr>
            </a:br>
            <a:r>
              <a:rPr lang="fr-CH" sz="2400" b="1" dirty="0">
                <a:solidFill>
                  <a:schemeClr val="bg1"/>
                </a:solidFill>
                <a:effectLst>
                  <a:outerShdw blurRad="38100" dist="38100" dir="2700000" algn="tl">
                    <a:srgbClr val="000000">
                      <a:alpha val="43137"/>
                    </a:srgbClr>
                  </a:outerShdw>
                </a:effectLst>
              </a:rPr>
              <a:t>A lui sont la sagesse </a:t>
            </a:r>
            <a:br>
              <a:rPr lang="fr-CH" sz="2400" b="1" dirty="0">
                <a:solidFill>
                  <a:schemeClr val="bg1"/>
                </a:solidFill>
                <a:effectLst>
                  <a:outerShdw blurRad="38100" dist="38100" dir="2700000" algn="tl">
                    <a:srgbClr val="000000">
                      <a:alpha val="43137"/>
                    </a:srgbClr>
                  </a:outerShdw>
                </a:effectLst>
              </a:rPr>
            </a:br>
            <a:r>
              <a:rPr lang="fr-CH" sz="2400" b="1" dirty="0">
                <a:solidFill>
                  <a:schemeClr val="bg1"/>
                </a:solidFill>
                <a:effectLst>
                  <a:outerShdw blurRad="38100" dist="38100" dir="2700000" algn="tl">
                    <a:srgbClr val="000000">
                      <a:alpha val="43137"/>
                    </a:srgbClr>
                  </a:outerShdw>
                </a:effectLst>
              </a:rPr>
              <a:t>et la force » </a:t>
            </a:r>
            <a:br>
              <a:rPr lang="fr-CH" sz="2400" b="1" dirty="0">
                <a:solidFill>
                  <a:schemeClr val="bg1"/>
                </a:solidFill>
                <a:effectLst>
                  <a:outerShdw blurRad="38100" dist="38100" dir="2700000" algn="tl">
                    <a:srgbClr val="000000">
                      <a:alpha val="43137"/>
                    </a:srgbClr>
                  </a:outerShdw>
                </a:effectLst>
              </a:rPr>
            </a:br>
            <a:r>
              <a:rPr lang="fr-CH" sz="2000" dirty="0">
                <a:solidFill>
                  <a:schemeClr val="bg1"/>
                </a:solidFill>
                <a:effectLst>
                  <a:outerShdw blurRad="38100" dist="38100" dir="2700000" algn="tl">
                    <a:srgbClr val="000000">
                      <a:alpha val="43137"/>
                    </a:srgbClr>
                  </a:outerShdw>
                </a:effectLst>
              </a:rPr>
              <a:t>(Daniel 2.20.).</a:t>
            </a:r>
            <a:endParaRPr lang="es-ES" sz="2000" dirty="0">
              <a:solidFill>
                <a:schemeClr val="bg1"/>
              </a:solidFill>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3979C61C-E54B-46CF-BD58-7CDD3B316488}"/>
              </a:ext>
            </a:extLst>
          </p:cNvPr>
          <p:cNvSpPr txBox="1"/>
          <p:nvPr/>
        </p:nvSpPr>
        <p:spPr>
          <a:xfrm>
            <a:off x="5688634" y="450910"/>
            <a:ext cx="2649656" cy="1169551"/>
          </a:xfrm>
          <a:prstGeom prst="rect">
            <a:avLst/>
          </a:prstGeom>
          <a:noFill/>
        </p:spPr>
        <p:txBody>
          <a:bodyPr wrap="square" rtlCol="0">
            <a:spAutoFit/>
          </a:bodyPr>
          <a:lstStyle/>
          <a:p>
            <a:pPr algn="ctr"/>
            <a:r>
              <a:rPr lang="fr-CH" sz="1400" dirty="0">
                <a:solidFill>
                  <a:schemeClr val="bg1"/>
                </a:solidFill>
              </a:rPr>
              <a:t>Etude de la semaine :</a:t>
            </a:r>
          </a:p>
          <a:p>
            <a:pPr algn="ctr"/>
            <a:r>
              <a:rPr lang="fr-CH" sz="1400" dirty="0">
                <a:solidFill>
                  <a:schemeClr val="bg1"/>
                </a:solidFill>
              </a:rPr>
              <a:t>Daniel 2.1-16, Actes 17.28, </a:t>
            </a:r>
            <a:br>
              <a:rPr lang="fr-CH" sz="1400" dirty="0">
                <a:solidFill>
                  <a:schemeClr val="bg1"/>
                </a:solidFill>
              </a:rPr>
            </a:br>
            <a:r>
              <a:rPr lang="fr-CH" sz="1400" dirty="0">
                <a:solidFill>
                  <a:schemeClr val="bg1"/>
                </a:solidFill>
              </a:rPr>
              <a:t>Daniel 2.17-49, Psaume 138, </a:t>
            </a:r>
            <a:br>
              <a:rPr lang="fr-CH" sz="1400" dirty="0">
                <a:solidFill>
                  <a:schemeClr val="bg1"/>
                </a:solidFill>
              </a:rPr>
            </a:br>
            <a:r>
              <a:rPr lang="fr-CH" sz="1400" dirty="0">
                <a:solidFill>
                  <a:schemeClr val="bg1"/>
                </a:solidFill>
              </a:rPr>
              <a:t>Jean 15.5, Deutéronome 32.4, </a:t>
            </a:r>
            <a:br>
              <a:rPr lang="fr-CH" sz="1400" dirty="0">
                <a:solidFill>
                  <a:schemeClr val="bg1"/>
                </a:solidFill>
              </a:rPr>
            </a:br>
            <a:r>
              <a:rPr lang="fr-CH" sz="1400" dirty="0">
                <a:solidFill>
                  <a:schemeClr val="bg1"/>
                </a:solidFill>
              </a:rPr>
              <a:t>1 Pierre 2.4.</a:t>
            </a:r>
            <a:endParaRPr lang="fr-CH" sz="1400" dirty="0"/>
          </a:p>
        </p:txBody>
      </p:sp>
      <p:sp>
        <p:nvSpPr>
          <p:cNvPr id="6" name="ZoneTexte 5">
            <a:extLst>
              <a:ext uri="{FF2B5EF4-FFF2-40B4-BE49-F238E27FC236}">
                <a16:creationId xmlns:a16="http://schemas.microsoft.com/office/drawing/2014/main" id="{1442EF66-C93B-43B2-846F-68702B688A4A}"/>
              </a:ext>
            </a:extLst>
          </p:cNvPr>
          <p:cNvSpPr txBox="1"/>
          <p:nvPr/>
        </p:nvSpPr>
        <p:spPr>
          <a:xfrm rot="16200000">
            <a:off x="-1633600" y="3509292"/>
            <a:ext cx="4085439" cy="307777"/>
          </a:xfrm>
          <a:prstGeom prst="rect">
            <a:avLst/>
          </a:prstGeom>
          <a:noFill/>
        </p:spPr>
        <p:txBody>
          <a:bodyPr wrap="square" rtlCol="0">
            <a:spAutoFit/>
          </a:bodyPr>
          <a:lstStyle/>
          <a:p>
            <a:r>
              <a:rPr lang="fr-CH" sz="1400" dirty="0">
                <a:solidFill>
                  <a:schemeClr val="accent2">
                    <a:lumMod val="40000"/>
                    <a:lumOff val="60000"/>
                  </a:schemeClr>
                </a:solidFill>
              </a:rPr>
              <a:t>(</a:t>
            </a:r>
            <a:r>
              <a:rPr lang="fr-CH" sz="1400" i="1" dirty="0">
                <a:solidFill>
                  <a:schemeClr val="accent2">
                    <a:lumMod val="40000"/>
                    <a:lumOff val="60000"/>
                  </a:schemeClr>
                </a:solidFill>
              </a:rPr>
              <a:t>Guide d’étude de la Bible</a:t>
            </a:r>
            <a:r>
              <a:rPr lang="fr-CH" sz="1400" dirty="0">
                <a:solidFill>
                  <a:schemeClr val="accent2">
                    <a:lumMod val="40000"/>
                    <a:lumOff val="60000"/>
                  </a:schemeClr>
                </a:solidFill>
              </a:rPr>
              <a:t>, coin du moniteur, p. 39.)</a:t>
            </a:r>
          </a:p>
        </p:txBody>
      </p:sp>
      <p:sp>
        <p:nvSpPr>
          <p:cNvPr id="7" name="Parchemin : vertical 6">
            <a:extLst>
              <a:ext uri="{FF2B5EF4-FFF2-40B4-BE49-F238E27FC236}">
                <a16:creationId xmlns:a16="http://schemas.microsoft.com/office/drawing/2014/main" id="{0B1A4569-3A0F-4846-8AF9-8EBCE2359780}"/>
              </a:ext>
            </a:extLst>
          </p:cNvPr>
          <p:cNvSpPr/>
          <p:nvPr/>
        </p:nvSpPr>
        <p:spPr>
          <a:xfrm>
            <a:off x="0" y="287677"/>
            <a:ext cx="5712431" cy="6193279"/>
          </a:xfrm>
          <a:prstGeom prst="verticalScroll">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ts val="600"/>
              </a:spcBef>
            </a:pPr>
            <a:endParaRPr lang="fr-CH" sz="2000" dirty="0">
              <a:solidFill>
                <a:prstClr val="white"/>
              </a:solidFill>
            </a:endParaRPr>
          </a:p>
          <a:p>
            <a:pPr lvl="0" algn="ctr">
              <a:spcBef>
                <a:spcPts val="600"/>
              </a:spcBef>
            </a:pPr>
            <a:r>
              <a:rPr lang="fr-CH" sz="2000" dirty="0">
                <a:solidFill>
                  <a:prstClr val="white"/>
                </a:solidFill>
              </a:rPr>
              <a:t>«  La prophétie de Daniel 2 offre une vision panoramique de l’histoire, </a:t>
            </a:r>
            <a:br>
              <a:rPr lang="fr-CH" sz="2000" dirty="0">
                <a:solidFill>
                  <a:prstClr val="white"/>
                </a:solidFill>
              </a:rPr>
            </a:br>
            <a:r>
              <a:rPr lang="fr-CH" sz="2000" dirty="0">
                <a:solidFill>
                  <a:prstClr val="white"/>
                </a:solidFill>
              </a:rPr>
              <a:t>à partir de l’époque de l’empire babylonien jusqu’à la fin des temps.</a:t>
            </a:r>
            <a:br>
              <a:rPr lang="fr-CH" sz="2000" dirty="0">
                <a:solidFill>
                  <a:prstClr val="white"/>
                </a:solidFill>
              </a:rPr>
            </a:br>
            <a:br>
              <a:rPr lang="fr-CH" sz="2000" dirty="0">
                <a:solidFill>
                  <a:prstClr val="white"/>
                </a:solidFill>
              </a:rPr>
            </a:br>
            <a:r>
              <a:rPr lang="fr-CH" sz="2000" dirty="0">
                <a:solidFill>
                  <a:prstClr val="white"/>
                </a:solidFill>
              </a:rPr>
              <a:t> </a:t>
            </a:r>
            <a:r>
              <a:rPr lang="fr-CH" sz="2000" dirty="0">
                <a:solidFill>
                  <a:srgbClr val="ED7D31">
                    <a:lumMod val="60000"/>
                    <a:lumOff val="40000"/>
                  </a:srgbClr>
                </a:solidFill>
              </a:rPr>
              <a:t>Pourtant, ce rêve prophétique d’une importance capitale ne fut pas accordé </a:t>
            </a:r>
            <a:br>
              <a:rPr lang="fr-CH" sz="2000" dirty="0">
                <a:solidFill>
                  <a:srgbClr val="ED7D31">
                    <a:lumMod val="60000"/>
                    <a:lumOff val="40000"/>
                  </a:srgbClr>
                </a:solidFill>
              </a:rPr>
            </a:br>
            <a:r>
              <a:rPr lang="fr-CH" sz="2000" dirty="0">
                <a:solidFill>
                  <a:srgbClr val="ED7D31">
                    <a:lumMod val="60000"/>
                    <a:lumOff val="40000"/>
                  </a:srgbClr>
                </a:solidFill>
              </a:rPr>
              <a:t>à Daniel ou à un autre prophète, </a:t>
            </a:r>
            <a:br>
              <a:rPr lang="fr-CH" sz="2000" dirty="0">
                <a:solidFill>
                  <a:srgbClr val="ED7D31">
                    <a:lumMod val="60000"/>
                    <a:lumOff val="40000"/>
                  </a:srgbClr>
                </a:solidFill>
              </a:rPr>
            </a:br>
            <a:r>
              <a:rPr lang="fr-CH" sz="2000" dirty="0">
                <a:solidFill>
                  <a:srgbClr val="ED7D31">
                    <a:lumMod val="60000"/>
                    <a:lumOff val="40000"/>
                  </a:srgbClr>
                </a:solidFill>
              </a:rPr>
              <a:t>mais à un roi païen. </a:t>
            </a:r>
            <a:br>
              <a:rPr lang="fr-CH" sz="2000" dirty="0">
                <a:solidFill>
                  <a:srgbClr val="ED7D31">
                    <a:lumMod val="60000"/>
                    <a:lumOff val="40000"/>
                  </a:srgbClr>
                </a:solidFill>
              </a:rPr>
            </a:br>
            <a:r>
              <a:rPr lang="fr-CH" sz="2000" dirty="0">
                <a:solidFill>
                  <a:srgbClr val="FFC000">
                    <a:lumMod val="40000"/>
                    <a:lumOff val="60000"/>
                  </a:srgbClr>
                </a:solidFill>
              </a:rPr>
              <a:t>Dieu agit parfois de manière étrange ! </a:t>
            </a:r>
            <a:br>
              <a:rPr lang="fr-CH" sz="2000" dirty="0">
                <a:solidFill>
                  <a:srgbClr val="FFC000">
                    <a:lumMod val="40000"/>
                    <a:lumOff val="60000"/>
                  </a:srgbClr>
                </a:solidFill>
              </a:rPr>
            </a:br>
            <a:endParaRPr lang="fr-CH" sz="2000" dirty="0">
              <a:solidFill>
                <a:srgbClr val="FFC000">
                  <a:lumMod val="40000"/>
                  <a:lumOff val="60000"/>
                </a:srgbClr>
              </a:solidFill>
            </a:endParaRPr>
          </a:p>
          <a:p>
            <a:pPr lvl="0" algn="ctr">
              <a:spcBef>
                <a:spcPts val="600"/>
              </a:spcBef>
            </a:pPr>
            <a:r>
              <a:rPr lang="fr-CH" sz="2000" dirty="0">
                <a:solidFill>
                  <a:prstClr val="white"/>
                </a:solidFill>
              </a:rPr>
              <a:t>Non seulement Dieu intervient, </a:t>
            </a:r>
            <a:br>
              <a:rPr lang="fr-CH" sz="2000" dirty="0">
                <a:solidFill>
                  <a:prstClr val="white"/>
                </a:solidFill>
              </a:rPr>
            </a:br>
            <a:r>
              <a:rPr lang="fr-CH" sz="2000" dirty="0">
                <a:solidFill>
                  <a:prstClr val="white"/>
                </a:solidFill>
              </a:rPr>
              <a:t>et règne sur les scènes épiques </a:t>
            </a:r>
            <a:br>
              <a:rPr lang="fr-CH" sz="2000" dirty="0">
                <a:solidFill>
                  <a:prstClr val="white"/>
                </a:solidFill>
              </a:rPr>
            </a:br>
            <a:r>
              <a:rPr lang="fr-CH" sz="2000" dirty="0">
                <a:solidFill>
                  <a:prstClr val="white"/>
                </a:solidFill>
              </a:rPr>
              <a:t>de l’histoire du monde, </a:t>
            </a:r>
            <a:br>
              <a:rPr lang="fr-CH" sz="2000" dirty="0">
                <a:solidFill>
                  <a:prstClr val="white"/>
                </a:solidFill>
              </a:rPr>
            </a:br>
            <a:r>
              <a:rPr lang="fr-CH" sz="2000" dirty="0">
                <a:solidFill>
                  <a:prstClr val="white"/>
                </a:solidFill>
              </a:rPr>
              <a:t>mais il se soucie également des difficultés et des expériences personnelles de ses enfants. »</a:t>
            </a:r>
          </a:p>
        </p:txBody>
      </p:sp>
    </p:spTree>
    <p:extLst>
      <p:ext uri="{BB962C8B-B14F-4D97-AF65-F5344CB8AC3E}">
        <p14:creationId xmlns:p14="http://schemas.microsoft.com/office/powerpoint/2010/main" val="7860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par>
                                <p:cTn id="20" presetID="47"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Scale>
                                      <p:cBhvr>
                                        <p:cTn id="3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
                                        </p:tgtEl>
                                        <p:attrNameLst>
                                          <p:attrName>ppt_x</p:attrName>
                                          <p:attrName>ppt_y</p:attrName>
                                        </p:attrNameLst>
                                      </p:cBhvr>
                                    </p:animMotion>
                                    <p:animEffect transition="in" filter="fade">
                                      <p:cBhvr>
                                        <p:cTn id="38" dur="1000"/>
                                        <p:tgtEl>
                                          <p:spTgt spid="5"/>
                                        </p:tgtEl>
                                      </p:cBhvr>
                                    </p:animEffect>
                                  </p:childTnLst>
                                </p:cTn>
                              </p:par>
                            </p:childTnLst>
                          </p:cTn>
                        </p:par>
                        <p:par>
                          <p:cTn id="39" fill="hold">
                            <p:stCondLst>
                              <p:cond delay="1000"/>
                            </p:stCondLst>
                            <p:childTnLst>
                              <p:par>
                                <p:cTn id="40" presetID="2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edge">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85B9894-1D3D-41FC-A3B6-5EF24792383F}"/>
              </a:ext>
            </a:extLst>
          </p:cNvPr>
          <p:cNvSpPr/>
          <p:nvPr/>
        </p:nvSpPr>
        <p:spPr>
          <a:xfrm>
            <a:off x="1659706" y="-11833"/>
            <a:ext cx="5824588" cy="769441"/>
          </a:xfrm>
          <a:prstGeom prst="rect">
            <a:avLst/>
          </a:prstGeom>
          <a:noFill/>
        </p:spPr>
        <p:txBody>
          <a:bodyPr wrap="square" rtlCol="0">
            <a:spAutoFit/>
            <a:scene3d>
              <a:camera prst="orthographicFront"/>
              <a:lightRig rig="flat" dir="tl">
                <a:rot lat="0" lon="0" rev="0"/>
              </a:lightRig>
            </a:scene3d>
            <a:sp3d contourW="12700">
              <a:bevelT w="25400" h="25400"/>
              <a:contourClr>
                <a:srgbClr val="203B62"/>
              </a:contourClr>
            </a:sp3d>
          </a:bodyPr>
          <a:lstStyle/>
          <a:p>
            <a:pPr algn="ctr" defTabSz="914400"/>
            <a:r>
              <a:rPr lang="fr-CH" sz="4400" b="1" spc="600" dirty="0">
                <a:ln w="11430"/>
                <a:solidFill>
                  <a:srgbClr val="616195"/>
                </a:solidFill>
                <a:effectLst>
                  <a:outerShdw blurRad="80000" dist="40000" dir="5040000" algn="tl">
                    <a:srgbClr val="000000">
                      <a:alpha val="30000"/>
                    </a:srgbClr>
                  </a:outerShdw>
                </a:effectLst>
              </a:rPr>
              <a:t>Dieu règne</a:t>
            </a:r>
          </a:p>
        </p:txBody>
      </p:sp>
      <p:sp>
        <p:nvSpPr>
          <p:cNvPr id="3" name="Rectángulo 2">
            <a:extLst>
              <a:ext uri="{FF2B5EF4-FFF2-40B4-BE49-F238E27FC236}">
                <a16:creationId xmlns:a16="http://schemas.microsoft.com/office/drawing/2014/main" id="{D1B63C04-616B-474D-AFCD-AB50C0542F36}"/>
              </a:ext>
            </a:extLst>
          </p:cNvPr>
          <p:cNvSpPr/>
          <p:nvPr/>
        </p:nvSpPr>
        <p:spPr>
          <a:xfrm>
            <a:off x="2235257" y="592948"/>
            <a:ext cx="5804263" cy="1015663"/>
          </a:xfrm>
          <a:prstGeom prst="rect">
            <a:avLst/>
          </a:prstGeom>
        </p:spPr>
        <p:txBody>
          <a:bodyPr wrap="square">
            <a:spAutoFit/>
          </a:bodyPr>
          <a:lstStyle/>
          <a:p>
            <a:pPr algn="ctr"/>
            <a:r>
              <a:rPr lang="fr-CH" sz="2000" b="1" dirty="0">
                <a:solidFill>
                  <a:srgbClr val="203B62"/>
                </a:solidFill>
                <a:latin typeface="Comic Sans MS" panose="030F0702030302020204" pitchFamily="66" charset="0"/>
              </a:rPr>
              <a:t>« Mais la pierre qui avait frappé la statue devint une grande montagne </a:t>
            </a:r>
            <a:br>
              <a:rPr lang="fr-CH" sz="2000" b="1" dirty="0">
                <a:solidFill>
                  <a:srgbClr val="203B62"/>
                </a:solidFill>
                <a:latin typeface="Comic Sans MS" panose="030F0702030302020204" pitchFamily="66" charset="0"/>
              </a:rPr>
            </a:br>
            <a:r>
              <a:rPr lang="fr-CH" sz="2000" b="1" dirty="0">
                <a:solidFill>
                  <a:srgbClr val="203B62"/>
                </a:solidFill>
                <a:latin typeface="Comic Sans MS" panose="030F0702030302020204" pitchFamily="66" charset="0"/>
              </a:rPr>
              <a:t>et remplit toute la terre. </a:t>
            </a:r>
            <a:r>
              <a:rPr lang="fr-CH" b="1" dirty="0">
                <a:solidFill>
                  <a:srgbClr val="203B62"/>
                </a:solidFill>
                <a:latin typeface="Comic Sans MS" panose="030F0702030302020204" pitchFamily="66" charset="0"/>
              </a:rPr>
              <a:t>» </a:t>
            </a:r>
            <a:r>
              <a:rPr lang="fr-CH" sz="1600" dirty="0">
                <a:solidFill>
                  <a:srgbClr val="203B62"/>
                </a:solidFill>
                <a:latin typeface="Comic Sans MS" panose="030F0702030302020204" pitchFamily="66" charset="0"/>
              </a:rPr>
              <a:t>(Daniel 2.35b)</a:t>
            </a:r>
          </a:p>
        </p:txBody>
      </p:sp>
      <p:sp>
        <p:nvSpPr>
          <p:cNvPr id="4" name="CuadroTexto 3">
            <a:extLst>
              <a:ext uri="{FF2B5EF4-FFF2-40B4-BE49-F238E27FC236}">
                <a16:creationId xmlns:a16="http://schemas.microsoft.com/office/drawing/2014/main" id="{64E1836B-03E1-4166-B709-0ABEF74D19E4}"/>
              </a:ext>
            </a:extLst>
          </p:cNvPr>
          <p:cNvSpPr txBox="1"/>
          <p:nvPr/>
        </p:nvSpPr>
        <p:spPr>
          <a:xfrm>
            <a:off x="2565898" y="1662181"/>
            <a:ext cx="6327600" cy="1092607"/>
          </a:xfrm>
          <a:prstGeom prst="rect">
            <a:avLst/>
          </a:prstGeom>
          <a:noFill/>
        </p:spPr>
        <p:txBody>
          <a:bodyPr wrap="square" rtlCol="0">
            <a:spAutoFit/>
          </a:bodyPr>
          <a:lstStyle/>
          <a:p>
            <a:pPr>
              <a:spcBef>
                <a:spcPts val="600"/>
              </a:spcBef>
            </a:pPr>
            <a:r>
              <a:rPr lang="fr-CH" sz="2000" b="1" dirty="0">
                <a:solidFill>
                  <a:srgbClr val="C00000"/>
                </a:solidFill>
              </a:rPr>
              <a:t>Qui est la pierre ?</a:t>
            </a:r>
          </a:p>
          <a:p>
            <a:pPr>
              <a:spcBef>
                <a:spcPts val="600"/>
              </a:spcBef>
            </a:pPr>
            <a:r>
              <a:rPr lang="fr-CH" sz="2000" b="1" dirty="0"/>
              <a:t>Dieu est le rocher </a:t>
            </a:r>
            <a:r>
              <a:rPr lang="fr-CH" sz="1600" dirty="0"/>
              <a:t>(cf. Deutéronome 32, 4 ; Psaumes 18, 31), </a:t>
            </a:r>
            <a:br>
              <a:rPr lang="fr-CH" sz="2000" b="1" dirty="0"/>
            </a:br>
            <a:r>
              <a:rPr lang="fr-CH" sz="2000" b="1" dirty="0"/>
              <a:t>le Christ est la pierre angulaire </a:t>
            </a:r>
            <a:r>
              <a:rPr lang="fr-CH" sz="1600" dirty="0"/>
              <a:t>(I Pierre 2, 4.7 ; Ephésiens 2, 20).</a:t>
            </a:r>
          </a:p>
        </p:txBody>
      </p:sp>
      <p:pic>
        <p:nvPicPr>
          <p:cNvPr id="8" name="Imagen 7">
            <a:extLst>
              <a:ext uri="{FF2B5EF4-FFF2-40B4-BE49-F238E27FC236}">
                <a16:creationId xmlns:a16="http://schemas.microsoft.com/office/drawing/2014/main" id="{4189A09C-670E-4107-AFC5-CF310791F2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12" y="2406837"/>
            <a:ext cx="2452576" cy="1839432"/>
          </a:xfrm>
          <a:prstGeom prst="rect">
            <a:avLst/>
          </a:prstGeom>
          <a:effectLst>
            <a:outerShdw blurRad="50800" dist="38100" dir="2700000" algn="tl" rotWithShape="0">
              <a:prstClr val="black">
                <a:alpha val="40000"/>
              </a:prstClr>
            </a:outerShdw>
          </a:effectLst>
        </p:spPr>
      </p:pic>
      <p:pic>
        <p:nvPicPr>
          <p:cNvPr id="19" name="Imagen 18">
            <a:extLst>
              <a:ext uri="{FF2B5EF4-FFF2-40B4-BE49-F238E27FC236}">
                <a16:creationId xmlns:a16="http://schemas.microsoft.com/office/drawing/2014/main" id="{F3A13BC6-CABD-418A-8A53-3B0186CD20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8439" y="4364386"/>
            <a:ext cx="2912379" cy="218428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ectángulo 19">
            <a:extLst>
              <a:ext uri="{FF2B5EF4-FFF2-40B4-BE49-F238E27FC236}">
                <a16:creationId xmlns:a16="http://schemas.microsoft.com/office/drawing/2014/main" id="{64B2BF67-C829-4CB0-854E-14A7D9F11D97}"/>
              </a:ext>
            </a:extLst>
          </p:cNvPr>
          <p:cNvSpPr/>
          <p:nvPr/>
        </p:nvSpPr>
        <p:spPr>
          <a:xfrm>
            <a:off x="2555713" y="2875877"/>
            <a:ext cx="6505302" cy="400110"/>
          </a:xfrm>
          <a:prstGeom prst="rect">
            <a:avLst/>
          </a:prstGeom>
        </p:spPr>
        <p:txBody>
          <a:bodyPr wrap="square">
            <a:spAutoFit/>
          </a:bodyPr>
          <a:lstStyle/>
          <a:p>
            <a:pPr>
              <a:spcBef>
                <a:spcPts val="600"/>
              </a:spcBef>
            </a:pPr>
            <a:r>
              <a:rPr lang="fr-CH" sz="2000" b="1" dirty="0">
                <a:solidFill>
                  <a:srgbClr val="C00000"/>
                </a:solidFill>
              </a:rPr>
              <a:t>Quel événement est représenté par la chute de la pierre ?</a:t>
            </a:r>
            <a:endParaRPr lang="es-ES" sz="2000" b="1" dirty="0">
              <a:solidFill>
                <a:srgbClr val="C00000"/>
              </a:solidFill>
            </a:endParaRPr>
          </a:p>
        </p:txBody>
      </p:sp>
      <p:sp>
        <p:nvSpPr>
          <p:cNvPr id="21" name="Rectángulo 20">
            <a:extLst>
              <a:ext uri="{FF2B5EF4-FFF2-40B4-BE49-F238E27FC236}">
                <a16:creationId xmlns:a16="http://schemas.microsoft.com/office/drawing/2014/main" id="{8E1703F5-66E9-45B6-952A-161F4D5B588C}"/>
              </a:ext>
            </a:extLst>
          </p:cNvPr>
          <p:cNvSpPr/>
          <p:nvPr/>
        </p:nvSpPr>
        <p:spPr>
          <a:xfrm>
            <a:off x="2555712" y="3309697"/>
            <a:ext cx="6505303" cy="707886"/>
          </a:xfrm>
          <a:prstGeom prst="rect">
            <a:avLst/>
          </a:prstGeom>
        </p:spPr>
        <p:txBody>
          <a:bodyPr wrap="square">
            <a:spAutoFit/>
          </a:bodyPr>
          <a:lstStyle/>
          <a:p>
            <a:pPr>
              <a:spcBef>
                <a:spcPts val="600"/>
              </a:spcBef>
            </a:pPr>
            <a:r>
              <a:rPr lang="fr-CH" sz="2000" b="1" dirty="0"/>
              <a:t>La seconde venue de Jésus. Le seul événement historique qui ne dépend pas de l'intervention humaine.</a:t>
            </a:r>
            <a:endParaRPr lang="es-ES" sz="2000" b="1" dirty="0"/>
          </a:p>
        </p:txBody>
      </p:sp>
      <p:sp>
        <p:nvSpPr>
          <p:cNvPr id="22" name="Rectángulo 21">
            <a:extLst>
              <a:ext uri="{FF2B5EF4-FFF2-40B4-BE49-F238E27FC236}">
                <a16:creationId xmlns:a16="http://schemas.microsoft.com/office/drawing/2014/main" id="{E471709B-858E-4069-BBCA-DA45C8B84474}"/>
              </a:ext>
            </a:extLst>
          </p:cNvPr>
          <p:cNvSpPr/>
          <p:nvPr/>
        </p:nvSpPr>
        <p:spPr>
          <a:xfrm>
            <a:off x="113212" y="4234086"/>
            <a:ext cx="5616486" cy="2400657"/>
          </a:xfrm>
          <a:prstGeom prst="rect">
            <a:avLst/>
          </a:prstGeom>
        </p:spPr>
        <p:txBody>
          <a:bodyPr wrap="square">
            <a:spAutoFit/>
          </a:bodyPr>
          <a:lstStyle/>
          <a:p>
            <a:pPr>
              <a:spcBef>
                <a:spcPts val="600"/>
              </a:spcBef>
            </a:pPr>
            <a:r>
              <a:rPr lang="fr-CH" sz="2000" b="1" dirty="0">
                <a:solidFill>
                  <a:srgbClr val="C00000"/>
                </a:solidFill>
              </a:rPr>
              <a:t>Quelle est la montagne qui a rempli la terre ?</a:t>
            </a:r>
          </a:p>
          <a:p>
            <a:pPr>
              <a:spcBef>
                <a:spcPts val="600"/>
              </a:spcBef>
            </a:pPr>
            <a:r>
              <a:rPr lang="fr-CH" sz="2000" b="1" dirty="0"/>
              <a:t>Le mont Sion </a:t>
            </a:r>
            <a:r>
              <a:rPr lang="fr-CH" sz="1600" dirty="0"/>
              <a:t>(Apocalypse 14.1), </a:t>
            </a:r>
            <a:r>
              <a:rPr lang="fr-CH" sz="2000" b="1" dirty="0"/>
              <a:t>où se trouve la Nouvelle Jérusalem, où Dieu établira son royaume et habitera avec les rachetés </a:t>
            </a:r>
            <a:r>
              <a:rPr lang="fr-CH" sz="1600" dirty="0"/>
              <a:t>(Apocalypse 21.22).</a:t>
            </a:r>
          </a:p>
          <a:p>
            <a:pPr>
              <a:spcBef>
                <a:spcPts val="600"/>
              </a:spcBef>
            </a:pPr>
            <a:r>
              <a:rPr lang="fr-CH" sz="2000" b="1" dirty="0"/>
              <a:t>Lors de la seconde venue de Jésus, le royaume de Dieu détruira et remplacera tous les royaumes terrestres. Mais il restera pour toujours.</a:t>
            </a:r>
          </a:p>
        </p:txBody>
      </p:sp>
      <p:pic>
        <p:nvPicPr>
          <p:cNvPr id="12" name="Picture 2" descr="Résultat de recherche d'images pour &quot;estatua de nabucodonosor biblia&quot;">
            <a:extLst>
              <a:ext uri="{FF2B5EF4-FFF2-40B4-BE49-F238E27FC236}">
                <a16:creationId xmlns:a16="http://schemas.microsoft.com/office/drawing/2014/main" id="{A7EED2DA-DF18-492B-919C-045CA19B2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8910" y="95307"/>
            <a:ext cx="1786347" cy="1839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1" dur="1000" fill="hold"/>
                                        <p:tgtEl>
                                          <p:spTgt spid="2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 calcmode="lin" valueType="num">
                                      <p:cBhvr>
                                        <p:cTn id="60" dur="500" decel="50000" fill="hold">
                                          <p:stCondLst>
                                            <p:cond delay="0"/>
                                          </p:stCondLst>
                                        </p:cTn>
                                        <p:tgtEl>
                                          <p:spTgt spid="22">
                                            <p:txEl>
                                              <p:pRg st="0" end="0"/>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22">
                                            <p:txEl>
                                              <p:pRg st="0" end="0"/>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22">
                                            <p:txEl>
                                              <p:pRg st="0" end="0"/>
                                            </p:txEl>
                                          </p:spTgt>
                                        </p:tgtEl>
                                        <p:attrNameLst>
                                          <p:attrName>ppt_w</p:attrName>
                                        </p:attrNameLst>
                                      </p:cBhvr>
                                      <p:tavLst>
                                        <p:tav tm="0">
                                          <p:val>
                                            <p:strVal val="#ppt_w*.05"/>
                                          </p:val>
                                        </p:tav>
                                        <p:tav tm="100000">
                                          <p:val>
                                            <p:strVal val="#ppt_w"/>
                                          </p:val>
                                        </p:tav>
                                      </p:tavLst>
                                    </p:anim>
                                    <p:anim calcmode="lin" valueType="num">
                                      <p:cBhvr>
                                        <p:cTn id="63" dur="1000" fill="hold"/>
                                        <p:tgtEl>
                                          <p:spTgt spid="22">
                                            <p:txEl>
                                              <p:pRg st="0" end="0"/>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22">
                                            <p:txEl>
                                              <p:pRg st="0" end="0"/>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22">
                                            <p:txEl>
                                              <p:pRg st="0" end="0"/>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22">
                                            <p:txEl>
                                              <p:pRg st="0" end="0"/>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2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 calcmode="lin" valueType="num">
                                      <p:cBhvr>
                                        <p:cTn id="74" dur="1000" fill="hold"/>
                                        <p:tgtEl>
                                          <p:spTgt spid="19"/>
                                        </p:tgtEl>
                                        <p:attrNameLst>
                                          <p:attrName>style.rotation</p:attrName>
                                        </p:attrNameLst>
                                      </p:cBhvr>
                                      <p:tavLst>
                                        <p:tav tm="0">
                                          <p:val>
                                            <p:fltVal val="90"/>
                                          </p:val>
                                        </p:tav>
                                        <p:tav tm="100000">
                                          <p:val>
                                            <p:fltVal val="0"/>
                                          </p:val>
                                        </p:tav>
                                      </p:tavLst>
                                    </p:anim>
                                    <p:animEffect transition="in" filter="fade">
                                      <p:cBhvr>
                                        <p:cTn id="75" dur="1000"/>
                                        <p:tgtEl>
                                          <p:spTgt spid="19"/>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2">
                                            <p:txEl>
                                              <p:pRg st="1" end="1"/>
                                            </p:txEl>
                                          </p:spTgt>
                                        </p:tgtEl>
                                        <p:attrNameLst>
                                          <p:attrName>style.visibility</p:attrName>
                                        </p:attrNameLst>
                                      </p:cBhvr>
                                      <p:to>
                                        <p:strVal val="visible"/>
                                      </p:to>
                                    </p:set>
                                    <p:animEffect transition="in" filter="wipe(left)">
                                      <p:cBhvr>
                                        <p:cTn id="79" dur="500"/>
                                        <p:tgtEl>
                                          <p:spTgt spid="22">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2">
                                            <p:txEl>
                                              <p:pRg st="2" end="2"/>
                                            </p:txEl>
                                          </p:spTgt>
                                        </p:tgtEl>
                                        <p:attrNameLst>
                                          <p:attrName>style.visibility</p:attrName>
                                        </p:attrNameLst>
                                      </p:cBhvr>
                                      <p:to>
                                        <p:strVal val="visible"/>
                                      </p:to>
                                    </p:set>
                                    <p:animEffect transition="in" filter="wipe(left)">
                                      <p:cBhvr>
                                        <p:cTn id="84"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20" grpId="0"/>
      <p:bldP spid="21" grpId="0"/>
      <p:bldP spid="2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4E1836B-03E1-4166-B709-0ABEF74D19E4}"/>
              </a:ext>
            </a:extLst>
          </p:cNvPr>
          <p:cNvSpPr txBox="1"/>
          <p:nvPr/>
        </p:nvSpPr>
        <p:spPr>
          <a:xfrm>
            <a:off x="3324829" y="252402"/>
            <a:ext cx="5538352" cy="3785652"/>
          </a:xfrm>
          <a:prstGeom prst="rect">
            <a:avLst/>
          </a:prstGeom>
          <a:noFill/>
        </p:spPr>
        <p:txBody>
          <a:bodyPr wrap="square" rtlCol="0">
            <a:spAutoFit/>
          </a:bodyPr>
          <a:lstStyle/>
          <a:p>
            <a:pPr algn="just">
              <a:spcBef>
                <a:spcPts val="600"/>
              </a:spcBef>
            </a:pPr>
            <a:r>
              <a:rPr lang="fr-CH" sz="2400" b="1" dirty="0"/>
              <a:t>« D’abord, le rêve révèle les grandes lignes de l’histoire depuis l’empire babylonien jusqu’à la fin des temps. </a:t>
            </a:r>
            <a:br>
              <a:rPr lang="fr-CH" sz="2400" b="1" dirty="0"/>
            </a:br>
            <a:r>
              <a:rPr lang="fr-CH" sz="2400" b="1" dirty="0"/>
              <a:t>Il fut accordé à un roi païen pour indiquer que le Roi des rois est en fin de compte</a:t>
            </a:r>
            <a:br>
              <a:rPr lang="fr-CH" sz="2400" b="1" dirty="0"/>
            </a:br>
            <a:r>
              <a:rPr lang="fr-CH" sz="2400" b="1" dirty="0"/>
              <a:t> le chef suprême de tout royaume humain. En effet, par l’intermédiaire du rêve et de son interprétation par Daniel, Nabuchodonosor reçut un cours accéléré sur la philosophie de l’histoire.</a:t>
            </a:r>
            <a:endParaRPr lang="fr-CH" sz="2400" dirty="0"/>
          </a:p>
        </p:txBody>
      </p:sp>
      <p:pic>
        <p:nvPicPr>
          <p:cNvPr id="8" name="Imagen 7">
            <a:extLst>
              <a:ext uri="{FF2B5EF4-FFF2-40B4-BE49-F238E27FC236}">
                <a16:creationId xmlns:a16="http://schemas.microsoft.com/office/drawing/2014/main" id="{4189A09C-670E-4107-AFC5-CF310791F2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197" y="2631402"/>
            <a:ext cx="2441418" cy="1831063"/>
          </a:xfrm>
          <a:prstGeom prst="rect">
            <a:avLst/>
          </a:prstGeom>
          <a:effectLst>
            <a:outerShdw blurRad="50800" dist="38100" dir="2700000" algn="tl" rotWithShape="0">
              <a:prstClr val="black">
                <a:alpha val="40000"/>
              </a:prstClr>
            </a:outerShdw>
          </a:effectLst>
        </p:spPr>
      </p:pic>
      <p:sp>
        <p:nvSpPr>
          <p:cNvPr id="21" name="Rectángulo 20">
            <a:extLst>
              <a:ext uri="{FF2B5EF4-FFF2-40B4-BE49-F238E27FC236}">
                <a16:creationId xmlns:a16="http://schemas.microsoft.com/office/drawing/2014/main" id="{8E1703F5-66E9-45B6-952A-161F4D5B588C}"/>
              </a:ext>
            </a:extLst>
          </p:cNvPr>
          <p:cNvSpPr/>
          <p:nvPr/>
        </p:nvSpPr>
        <p:spPr>
          <a:xfrm>
            <a:off x="875042" y="4646874"/>
            <a:ext cx="7939989" cy="1938992"/>
          </a:xfrm>
          <a:prstGeom prst="rect">
            <a:avLst/>
          </a:prstGeom>
        </p:spPr>
        <p:txBody>
          <a:bodyPr wrap="square">
            <a:spAutoFit/>
          </a:bodyPr>
          <a:lstStyle/>
          <a:p>
            <a:pPr algn="just">
              <a:spcBef>
                <a:spcPts val="600"/>
              </a:spcBef>
            </a:pPr>
            <a:r>
              <a:rPr lang="fr-CH" sz="2400" b="1" dirty="0"/>
              <a:t>Deuxième chose, c’est Dieu qui révéla l’interprétation du rêve à Daniel. Les Babyloniens, malgré toute leur formation et leurs « publications savantes » sur l’interprétation des rêves, se sont révélés incapables d’accéder à la seule source de connaissance à même de résoudre ce mystère. </a:t>
            </a:r>
            <a:endParaRPr lang="es-ES" sz="2400" b="1" dirty="0"/>
          </a:p>
        </p:txBody>
      </p:sp>
      <p:pic>
        <p:nvPicPr>
          <p:cNvPr id="12" name="Picture 2" descr="Résultat de recherche d'images pour &quot;estatua de nabucodonosor biblia&quot;">
            <a:extLst>
              <a:ext uri="{FF2B5EF4-FFF2-40B4-BE49-F238E27FC236}">
                <a16:creationId xmlns:a16="http://schemas.microsoft.com/office/drawing/2014/main" id="{A7EED2DA-DF18-492B-919C-045CA19B2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2157" y="390134"/>
            <a:ext cx="1997499" cy="205685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21328A4F-E2DC-4887-828C-9BC25FCE98F3}"/>
              </a:ext>
            </a:extLst>
          </p:cNvPr>
          <p:cNvSpPr txBox="1"/>
          <p:nvPr/>
        </p:nvSpPr>
        <p:spPr>
          <a:xfrm rot="16200000">
            <a:off x="-1757305" y="3884166"/>
            <a:ext cx="3937000" cy="307777"/>
          </a:xfrm>
          <a:prstGeom prst="rect">
            <a:avLst/>
          </a:prstGeom>
          <a:noFill/>
        </p:spPr>
        <p:txBody>
          <a:bodyPr wrap="square" rtlCol="0">
            <a:spAutoFit/>
          </a:bodyPr>
          <a:lstStyle/>
          <a:p>
            <a:pPr algn="ctr"/>
            <a:r>
              <a:rPr lang="fr-CH" sz="1400" dirty="0"/>
              <a:t>(</a:t>
            </a:r>
            <a:r>
              <a:rPr lang="fr-CH" sz="1400" i="1" dirty="0"/>
              <a:t>Guide d’étude de la Bible</a:t>
            </a:r>
            <a:r>
              <a:rPr lang="fr-CH" sz="1400" dirty="0"/>
              <a:t>, coin du moniteur, p. 42.)</a:t>
            </a:r>
            <a:endParaRPr lang="fr-CH" dirty="0"/>
          </a:p>
        </p:txBody>
      </p:sp>
    </p:spTree>
    <p:extLst>
      <p:ext uri="{BB962C8B-B14F-4D97-AF65-F5344CB8AC3E}">
        <p14:creationId xmlns:p14="http://schemas.microsoft.com/office/powerpoint/2010/main" val="110637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25"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1000"/>
                            </p:stCondLst>
                            <p:childTnLst>
                              <p:par>
                                <p:cTn id="32" presetID="2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1"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189A09C-670E-4107-AFC5-CF310791F2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6117" y="4038054"/>
            <a:ext cx="3011216" cy="2258412"/>
          </a:xfrm>
          <a:prstGeom prst="rect">
            <a:avLst/>
          </a:prstGeom>
          <a:effectLst>
            <a:outerShdw blurRad="50800" dist="38100" dir="2700000" algn="tl" rotWithShape="0">
              <a:prstClr val="black">
                <a:alpha val="40000"/>
              </a:prstClr>
            </a:outerShdw>
          </a:effectLst>
        </p:spPr>
      </p:pic>
      <p:pic>
        <p:nvPicPr>
          <p:cNvPr id="19" name="Imagen 18">
            <a:extLst>
              <a:ext uri="{FF2B5EF4-FFF2-40B4-BE49-F238E27FC236}">
                <a16:creationId xmlns:a16="http://schemas.microsoft.com/office/drawing/2014/main" id="{F3A13BC6-CABD-418A-8A53-3B0186CD20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14692">
            <a:off x="4741062" y="4208459"/>
            <a:ext cx="3001978" cy="225148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Rectángulo 21">
            <a:extLst>
              <a:ext uri="{FF2B5EF4-FFF2-40B4-BE49-F238E27FC236}">
                <a16:creationId xmlns:a16="http://schemas.microsoft.com/office/drawing/2014/main" id="{E471709B-858E-4069-BBCA-DA45C8B84474}"/>
              </a:ext>
            </a:extLst>
          </p:cNvPr>
          <p:cNvSpPr/>
          <p:nvPr/>
        </p:nvSpPr>
        <p:spPr>
          <a:xfrm>
            <a:off x="3527333" y="489815"/>
            <a:ext cx="4877888" cy="3493264"/>
          </a:xfrm>
          <a:prstGeom prst="rect">
            <a:avLst/>
          </a:prstGeom>
        </p:spPr>
        <p:txBody>
          <a:bodyPr wrap="square">
            <a:spAutoFit/>
          </a:bodyPr>
          <a:lstStyle/>
          <a:p>
            <a:pPr>
              <a:spcBef>
                <a:spcPts val="600"/>
              </a:spcBef>
            </a:pPr>
            <a:r>
              <a:rPr lang="fr-CH" sz="2400" b="1" dirty="0"/>
              <a:t>Cependant, quand nous regardons la statue comme représentation de la séquence des empires terrestres, nous prenons conscience que nous vivons au temps de la fin. </a:t>
            </a:r>
          </a:p>
          <a:p>
            <a:pPr>
              <a:spcBef>
                <a:spcPts val="600"/>
              </a:spcBef>
            </a:pPr>
            <a:r>
              <a:rPr lang="fr-CH" sz="2400" b="1" dirty="0"/>
              <a:t>Mais quelle que soit la chronologie des derniers événements, nous pouvons vivre avec l’assurance que la pierre va bientôt arriver ! »</a:t>
            </a:r>
          </a:p>
        </p:txBody>
      </p:sp>
      <p:pic>
        <p:nvPicPr>
          <p:cNvPr id="12" name="Picture 2" descr="Résultat de recherche d'images pour &quot;estatua de nabucodonosor biblia&quot;">
            <a:extLst>
              <a:ext uri="{FF2B5EF4-FFF2-40B4-BE49-F238E27FC236}">
                <a16:creationId xmlns:a16="http://schemas.microsoft.com/office/drawing/2014/main" id="{A7EED2DA-DF18-492B-919C-045CA19B2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8779" y="670310"/>
            <a:ext cx="2558132" cy="275869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21328A4F-E2DC-4887-828C-9BC25FCE98F3}"/>
              </a:ext>
            </a:extLst>
          </p:cNvPr>
          <p:cNvSpPr txBox="1"/>
          <p:nvPr/>
        </p:nvSpPr>
        <p:spPr>
          <a:xfrm rot="16200000">
            <a:off x="-1757305" y="3884166"/>
            <a:ext cx="3937000" cy="307777"/>
          </a:xfrm>
          <a:prstGeom prst="rect">
            <a:avLst/>
          </a:prstGeom>
          <a:noFill/>
        </p:spPr>
        <p:txBody>
          <a:bodyPr wrap="square" rtlCol="0">
            <a:spAutoFit/>
          </a:bodyPr>
          <a:lstStyle/>
          <a:p>
            <a:pPr algn="ctr"/>
            <a:r>
              <a:rPr lang="fr-CH" sz="1400" dirty="0"/>
              <a:t>(</a:t>
            </a:r>
            <a:r>
              <a:rPr lang="fr-CH" sz="1400" i="1" dirty="0"/>
              <a:t>Guide d’étude de la Bible</a:t>
            </a:r>
            <a:r>
              <a:rPr lang="fr-CH" sz="1400" dirty="0"/>
              <a:t>, coin du moniteur, p. 42.)</a:t>
            </a:r>
            <a:endParaRPr lang="fr-CH" dirty="0"/>
          </a:p>
        </p:txBody>
      </p:sp>
    </p:spTree>
    <p:extLst>
      <p:ext uri="{BB962C8B-B14F-4D97-AF65-F5344CB8AC3E}">
        <p14:creationId xmlns:p14="http://schemas.microsoft.com/office/powerpoint/2010/main" val="40740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1500"/>
                                        <p:tgtEl>
                                          <p:spTgt spid="22">
                                            <p:txEl>
                                              <p:pRg st="0" end="0"/>
                                            </p:txEl>
                                          </p:spTgt>
                                        </p:tgtEl>
                                      </p:cBhvr>
                                    </p:animEffect>
                                  </p:childTnLst>
                                </p:cTn>
                              </p:par>
                            </p:childTnLst>
                          </p:cTn>
                        </p:par>
                        <p:par>
                          <p:cTn id="27" fill="hold">
                            <p:stCondLst>
                              <p:cond delay="4500"/>
                            </p:stCondLst>
                            <p:childTnLst>
                              <p:par>
                                <p:cTn id="28" presetID="22" presetClass="entr" presetSubtype="8" fill="hold" grpId="0" nodeType="afterEffect">
                                  <p:stCondLst>
                                    <p:cond delay="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wipe(left)">
                                      <p:cBhvr>
                                        <p:cTn id="30" dur="1500"/>
                                        <p:tgtEl>
                                          <p:spTgt spid="22">
                                            <p:txEl>
                                              <p:pRg st="1" end="1"/>
                                            </p:txEl>
                                          </p:spTgt>
                                        </p:tgtEl>
                                      </p:cBhvr>
                                    </p:animEffect>
                                  </p:childTnLst>
                                </p:cTn>
                              </p:par>
                            </p:childTnLst>
                          </p:cTn>
                        </p:par>
                        <p:par>
                          <p:cTn id="31" fill="hold">
                            <p:stCondLst>
                              <p:cond delay="6000"/>
                            </p:stCondLst>
                            <p:childTnLst>
                              <p:par>
                                <p:cTn id="32" presetID="2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0805D8A-503C-4EAE-9CED-698E8BB596CB}"/>
              </a:ext>
            </a:extLst>
          </p:cNvPr>
          <p:cNvSpPr/>
          <p:nvPr/>
        </p:nvSpPr>
        <p:spPr>
          <a:xfrm>
            <a:off x="434339" y="1228196"/>
            <a:ext cx="8201661" cy="4601260"/>
          </a:xfrm>
          <a:prstGeom prst="rect">
            <a:avLst/>
          </a:prstGeom>
        </p:spPr>
        <p:txBody>
          <a:bodyPr wrap="square">
            <a:spAutoFit/>
          </a:bodyPr>
          <a:lstStyle/>
          <a:p>
            <a:pPr algn="just">
              <a:spcBef>
                <a:spcPts val="600"/>
              </a:spcBef>
            </a:pPr>
            <a:r>
              <a:rPr lang="fr-CH" sz="2400" dirty="0">
                <a:latin typeface="Cooper Black" panose="0208090404030B020404" pitchFamily="18" charset="0"/>
              </a:rPr>
              <a:t>« Il semble, à lire les annales de l’histoire humaine, que l’avènement et la chute des empires dépendent de la volonté et des exploits des hommes. </a:t>
            </a:r>
            <a:br>
              <a:rPr lang="fr-CH" sz="2400" dirty="0">
                <a:latin typeface="Cooper Black" panose="0208090404030B020404" pitchFamily="18" charset="0"/>
              </a:rPr>
            </a:br>
            <a:r>
              <a:rPr lang="fr-CH" sz="2400" dirty="0">
                <a:latin typeface="Cooper Black" panose="0208090404030B020404" pitchFamily="18" charset="0"/>
              </a:rPr>
              <a:t>La tournure des événements paraît se modifier au gré de leur puissance, de leur ambition ou de leur caprice. </a:t>
            </a:r>
          </a:p>
          <a:p>
            <a:pPr lvl="1" algn="just">
              <a:spcBef>
                <a:spcPts val="600"/>
              </a:spcBef>
            </a:pPr>
            <a:r>
              <a:rPr lang="fr-CH" sz="2400" dirty="0">
                <a:latin typeface="Cooper Black" panose="0208090404030B020404" pitchFamily="18" charset="0"/>
              </a:rPr>
              <a:t>Mais la Parole de Dieu soulève le voile, et nous contemplons au-dessus, derrière et à travers tout </a:t>
            </a:r>
            <a:br>
              <a:rPr lang="fr-CH" sz="2400" dirty="0">
                <a:latin typeface="Cooper Black" panose="0208090404030B020404" pitchFamily="18" charset="0"/>
              </a:rPr>
            </a:br>
            <a:r>
              <a:rPr lang="fr-CH" sz="2400" dirty="0">
                <a:latin typeface="Cooper Black" panose="0208090404030B020404" pitchFamily="18" charset="0"/>
              </a:rPr>
              <a:t>le jeu des intérêts, du pouvoir et des passions des hommes l’action de celui qui, dans sa souveraine miséricorde, accomplit silencieusement et avec patience les desseins de sa volonté. »</a:t>
            </a:r>
          </a:p>
        </p:txBody>
      </p:sp>
      <p:sp>
        <p:nvSpPr>
          <p:cNvPr id="3" name="CuadroTexto 2">
            <a:extLst>
              <a:ext uri="{FF2B5EF4-FFF2-40B4-BE49-F238E27FC236}">
                <a16:creationId xmlns:a16="http://schemas.microsoft.com/office/drawing/2014/main" id="{0D08EFA8-0677-4E27-9799-78A11704DE59}"/>
              </a:ext>
            </a:extLst>
          </p:cNvPr>
          <p:cNvSpPr txBox="1"/>
          <p:nvPr/>
        </p:nvSpPr>
        <p:spPr>
          <a:xfrm>
            <a:off x="0" y="6008915"/>
            <a:ext cx="9144000" cy="369332"/>
          </a:xfrm>
          <a:prstGeom prst="rect">
            <a:avLst/>
          </a:prstGeom>
          <a:noFill/>
        </p:spPr>
        <p:txBody>
          <a:bodyPr wrap="square" rtlCol="0">
            <a:spAutoFit/>
          </a:bodyPr>
          <a:lstStyle/>
          <a:p>
            <a:pPr algn="ctr"/>
            <a:r>
              <a:rPr lang="fr-CH" dirty="0"/>
              <a:t>(E.G.W. </a:t>
            </a:r>
            <a:r>
              <a:rPr lang="fr-CH" i="1" dirty="0"/>
              <a:t>Prophètes et Rois</a:t>
            </a:r>
            <a:r>
              <a:rPr lang="fr-CH" dirty="0"/>
              <a:t>, p. 380)</a:t>
            </a:r>
          </a:p>
        </p:txBody>
      </p:sp>
    </p:spTree>
    <p:extLst>
      <p:ext uri="{BB962C8B-B14F-4D97-AF65-F5344CB8AC3E}">
        <p14:creationId xmlns:p14="http://schemas.microsoft.com/office/powerpoint/2010/main" val="337590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F1524CD-E586-4022-A164-6701C2FE1D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32704"/>
            <a:ext cx="2112791" cy="3098757"/>
          </a:xfrm>
          <a:prstGeom prst="rect">
            <a:avLst/>
          </a:prstGeom>
          <a:ln>
            <a:noFill/>
          </a:ln>
          <a:effectLst>
            <a:softEdge rad="38100"/>
          </a:effectLst>
        </p:spPr>
      </p:pic>
      <p:graphicFrame>
        <p:nvGraphicFramePr>
          <p:cNvPr id="6" name="Diagramme 5">
            <a:extLst>
              <a:ext uri="{FF2B5EF4-FFF2-40B4-BE49-F238E27FC236}">
                <a16:creationId xmlns:a16="http://schemas.microsoft.com/office/drawing/2014/main" id="{9140D6B1-7D08-4B8A-AD5D-04B3CC931152}"/>
              </a:ext>
            </a:extLst>
          </p:cNvPr>
          <p:cNvGraphicFramePr/>
          <p:nvPr>
            <p:extLst>
              <p:ext uri="{D42A27DB-BD31-4B8C-83A1-F6EECF244321}">
                <p14:modId xmlns:p14="http://schemas.microsoft.com/office/powerpoint/2010/main" val="1653692433"/>
              </p:ext>
            </p:extLst>
          </p:nvPr>
        </p:nvGraphicFramePr>
        <p:xfrm>
          <a:off x="2367280" y="838200"/>
          <a:ext cx="6664960" cy="4820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ZoneTexte 7">
            <a:extLst>
              <a:ext uri="{FF2B5EF4-FFF2-40B4-BE49-F238E27FC236}">
                <a16:creationId xmlns:a16="http://schemas.microsoft.com/office/drawing/2014/main" id="{EB7ECF53-DF24-4E93-A5D8-7FCB4C0E2F4A}"/>
              </a:ext>
            </a:extLst>
          </p:cNvPr>
          <p:cNvSpPr txBox="1"/>
          <p:nvPr/>
        </p:nvSpPr>
        <p:spPr>
          <a:xfrm>
            <a:off x="2763520" y="6019800"/>
            <a:ext cx="5628640" cy="307777"/>
          </a:xfrm>
          <a:prstGeom prst="rect">
            <a:avLst/>
          </a:prstGeom>
          <a:noFill/>
        </p:spPr>
        <p:txBody>
          <a:bodyPr wrap="square" rtlCol="0">
            <a:spAutoFit/>
          </a:bodyPr>
          <a:lstStyle/>
          <a:p>
            <a:pPr algn="ctr"/>
            <a:r>
              <a:rPr lang="fr-CH" sz="1400" dirty="0"/>
              <a:t>(E. G. White,  </a:t>
            </a:r>
            <a:r>
              <a:rPr lang="fr-CH" sz="1400" i="1" dirty="0"/>
              <a:t>Patriarches et Prophètes</a:t>
            </a:r>
            <a:r>
              <a:rPr lang="fr-CH" sz="1400" dirty="0"/>
              <a:t>, p. 393.)</a:t>
            </a:r>
          </a:p>
        </p:txBody>
      </p:sp>
    </p:spTree>
    <p:extLst>
      <p:ext uri="{BB962C8B-B14F-4D97-AF65-F5344CB8AC3E}">
        <p14:creationId xmlns:p14="http://schemas.microsoft.com/office/powerpoint/2010/main" val="1660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graphicEl>
                                              <a:dgm id="{DF145CF6-4AF2-4A4C-A213-CA057BBBD047}"/>
                                            </p:graphicEl>
                                          </p:spTgt>
                                        </p:tgtEl>
                                        <p:attrNameLst>
                                          <p:attrName>style.visibility</p:attrName>
                                        </p:attrNameLst>
                                      </p:cBhvr>
                                      <p:to>
                                        <p:strVal val="visible"/>
                                      </p:to>
                                    </p:set>
                                    <p:anim calcmode="lin" valueType="num">
                                      <p:cBhvr>
                                        <p:cTn id="12" dur="500" fill="hold"/>
                                        <p:tgtEl>
                                          <p:spTgt spid="6">
                                            <p:graphicEl>
                                              <a:dgm id="{DF145CF6-4AF2-4A4C-A213-CA057BBBD047}"/>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DF145CF6-4AF2-4A4C-A213-CA057BBBD047}"/>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DF145CF6-4AF2-4A4C-A213-CA057BBBD04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graphicEl>
                                              <a:dgm id="{2A069FCF-6D04-4084-BD15-1B3564AC99DC}"/>
                                            </p:graphicEl>
                                          </p:spTgt>
                                        </p:tgtEl>
                                        <p:attrNameLst>
                                          <p:attrName>style.visibility</p:attrName>
                                        </p:attrNameLst>
                                      </p:cBhvr>
                                      <p:to>
                                        <p:strVal val="visible"/>
                                      </p:to>
                                    </p:set>
                                    <p:anim calcmode="lin" valueType="num">
                                      <p:cBhvr>
                                        <p:cTn id="19" dur="500" fill="hold"/>
                                        <p:tgtEl>
                                          <p:spTgt spid="6">
                                            <p:graphicEl>
                                              <a:dgm id="{2A069FCF-6D04-4084-BD15-1B3564AC99D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2A069FCF-6D04-4084-BD15-1B3564AC99D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2A069FCF-6D04-4084-BD15-1B3564AC99D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2319F9CE-A360-4C4A-8C0C-122AD8249310}"/>
                                            </p:graphicEl>
                                          </p:spTgt>
                                        </p:tgtEl>
                                        <p:attrNameLst>
                                          <p:attrName>style.visibility</p:attrName>
                                        </p:attrNameLst>
                                      </p:cBhvr>
                                      <p:to>
                                        <p:strVal val="visible"/>
                                      </p:to>
                                    </p:set>
                                    <p:anim calcmode="lin" valueType="num">
                                      <p:cBhvr>
                                        <p:cTn id="26" dur="500" fill="hold"/>
                                        <p:tgtEl>
                                          <p:spTgt spid="6">
                                            <p:graphicEl>
                                              <a:dgm id="{2319F9CE-A360-4C4A-8C0C-122AD8249310}"/>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2319F9CE-A360-4C4A-8C0C-122AD8249310}"/>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2319F9CE-A360-4C4A-8C0C-122AD824931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graphicEl>
                                              <a:dgm id="{1EB40E1E-FEBF-4D2D-8E9A-9FE0BCD3396A}"/>
                                            </p:graphicEl>
                                          </p:spTgt>
                                        </p:tgtEl>
                                        <p:attrNameLst>
                                          <p:attrName>style.visibility</p:attrName>
                                        </p:attrNameLst>
                                      </p:cBhvr>
                                      <p:to>
                                        <p:strVal val="visible"/>
                                      </p:to>
                                    </p:set>
                                    <p:anim calcmode="lin" valueType="num">
                                      <p:cBhvr>
                                        <p:cTn id="33" dur="500" fill="hold"/>
                                        <p:tgtEl>
                                          <p:spTgt spid="6">
                                            <p:graphicEl>
                                              <a:dgm id="{1EB40E1E-FEBF-4D2D-8E9A-9FE0BCD3396A}"/>
                                            </p:graphicEl>
                                          </p:spTgt>
                                        </p:tgtEl>
                                        <p:attrNameLst>
                                          <p:attrName>ppt_w</p:attrName>
                                        </p:attrNameLst>
                                      </p:cBhvr>
                                      <p:tavLst>
                                        <p:tav tm="0">
                                          <p:val>
                                            <p:fltVal val="0"/>
                                          </p:val>
                                        </p:tav>
                                        <p:tav tm="100000">
                                          <p:val>
                                            <p:strVal val="#ppt_w"/>
                                          </p:val>
                                        </p:tav>
                                      </p:tavLst>
                                    </p:anim>
                                    <p:anim calcmode="lin" valueType="num">
                                      <p:cBhvr>
                                        <p:cTn id="34" dur="500" fill="hold"/>
                                        <p:tgtEl>
                                          <p:spTgt spid="6">
                                            <p:graphicEl>
                                              <a:dgm id="{1EB40E1E-FEBF-4D2D-8E9A-9FE0BCD3396A}"/>
                                            </p:graphicEl>
                                          </p:spTgt>
                                        </p:tgtEl>
                                        <p:attrNameLst>
                                          <p:attrName>ppt_h</p:attrName>
                                        </p:attrNameLst>
                                      </p:cBhvr>
                                      <p:tavLst>
                                        <p:tav tm="0">
                                          <p:val>
                                            <p:fltVal val="0"/>
                                          </p:val>
                                        </p:tav>
                                        <p:tav tm="100000">
                                          <p:val>
                                            <p:strVal val="#ppt_h"/>
                                          </p:val>
                                        </p:tav>
                                      </p:tavLst>
                                    </p:anim>
                                    <p:animEffect transition="in" filter="fade">
                                      <p:cBhvr>
                                        <p:cTn id="35" dur="500"/>
                                        <p:tgtEl>
                                          <p:spTgt spid="6">
                                            <p:graphicEl>
                                              <a:dgm id="{1EB40E1E-FEBF-4D2D-8E9A-9FE0BCD3396A}"/>
                                            </p:graphicEl>
                                          </p:spTgt>
                                        </p:tgtEl>
                                      </p:cBhvr>
                                    </p:animEffect>
                                  </p:childTnLst>
                                </p:cTn>
                              </p:par>
                            </p:childTnLst>
                          </p:cTn>
                        </p:par>
                        <p:par>
                          <p:cTn id="36" fill="hold">
                            <p:stCondLst>
                              <p:cond delay="500"/>
                            </p:stCondLst>
                            <p:childTnLst>
                              <p:par>
                                <p:cTn id="37" presetID="20" presetClass="entr" presetSubtype="0" fill="hold"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edge">
                                      <p:cBhvr>
                                        <p:cTn id="3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F1524CD-E586-4022-A164-6701C2FE1D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47895"/>
            <a:ext cx="2112791" cy="3098757"/>
          </a:xfrm>
          <a:prstGeom prst="rect">
            <a:avLst/>
          </a:prstGeom>
          <a:ln>
            <a:noFill/>
          </a:ln>
          <a:effectLst>
            <a:softEdge rad="38100"/>
          </a:effectLst>
        </p:spPr>
      </p:pic>
      <p:sp>
        <p:nvSpPr>
          <p:cNvPr id="2" name="ZoneTexte 1">
            <a:extLst>
              <a:ext uri="{FF2B5EF4-FFF2-40B4-BE49-F238E27FC236}">
                <a16:creationId xmlns:a16="http://schemas.microsoft.com/office/drawing/2014/main" id="{B6AAC46E-ECA0-4AB1-BE95-27F117BBD314}"/>
              </a:ext>
            </a:extLst>
          </p:cNvPr>
          <p:cNvSpPr txBox="1"/>
          <p:nvPr/>
        </p:nvSpPr>
        <p:spPr>
          <a:xfrm>
            <a:off x="2661676" y="2283075"/>
            <a:ext cx="5933440" cy="400110"/>
          </a:xfrm>
          <a:prstGeom prst="rect">
            <a:avLst/>
          </a:prstGeom>
          <a:noFill/>
        </p:spPr>
        <p:txBody>
          <a:bodyPr wrap="square" rtlCol="0">
            <a:spAutoFit/>
          </a:bodyPr>
          <a:lstStyle/>
          <a:p>
            <a:pPr algn="ctr"/>
            <a:r>
              <a:rPr lang="fr-CH" sz="2000" dirty="0">
                <a:effectLst>
                  <a:outerShdw blurRad="38100" dist="38100" dir="2700000" algn="tl">
                    <a:srgbClr val="000000">
                      <a:alpha val="43137"/>
                    </a:srgbClr>
                  </a:outerShdw>
                </a:effectLst>
              </a:rPr>
              <a:t>Le Psalmiste le désignait par ces métaphores : </a:t>
            </a:r>
          </a:p>
        </p:txBody>
      </p:sp>
      <p:graphicFrame>
        <p:nvGraphicFramePr>
          <p:cNvPr id="3" name="Diagramme 2">
            <a:extLst>
              <a:ext uri="{FF2B5EF4-FFF2-40B4-BE49-F238E27FC236}">
                <a16:creationId xmlns:a16="http://schemas.microsoft.com/office/drawing/2014/main" id="{962336D4-3F07-4822-B006-0B50C4AA85A9}"/>
              </a:ext>
            </a:extLst>
          </p:cNvPr>
          <p:cNvGraphicFramePr/>
          <p:nvPr>
            <p:extLst>
              <p:ext uri="{D42A27DB-BD31-4B8C-83A1-F6EECF244321}">
                <p14:modId xmlns:p14="http://schemas.microsoft.com/office/powerpoint/2010/main" val="3898650210"/>
              </p:ext>
            </p:extLst>
          </p:nvPr>
        </p:nvGraphicFramePr>
        <p:xfrm>
          <a:off x="2199151" y="2816003"/>
          <a:ext cx="6858490" cy="3098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ZoneTexte 7">
            <a:extLst>
              <a:ext uri="{FF2B5EF4-FFF2-40B4-BE49-F238E27FC236}">
                <a16:creationId xmlns:a16="http://schemas.microsoft.com/office/drawing/2014/main" id="{5D6BCAF8-42A9-4BDD-99D9-21A9DDA9F52F}"/>
              </a:ext>
            </a:extLst>
          </p:cNvPr>
          <p:cNvSpPr txBox="1"/>
          <p:nvPr/>
        </p:nvSpPr>
        <p:spPr>
          <a:xfrm>
            <a:off x="2112791" y="674818"/>
            <a:ext cx="7031210" cy="1477328"/>
          </a:xfrm>
          <a:prstGeom prst="rect">
            <a:avLst/>
          </a:prstGeom>
          <a:noFill/>
        </p:spPr>
        <p:txBody>
          <a:bodyPr wrap="square" rtlCol="0">
            <a:spAutoFit/>
          </a:bodyPr>
          <a:lstStyle/>
          <a:p>
            <a:pPr algn="ctr"/>
            <a:r>
              <a:rPr lang="fr-CH" sz="2400" b="1" dirty="0">
                <a:solidFill>
                  <a:srgbClr val="203B62"/>
                </a:solidFill>
                <a:latin typeface="Comic Sans MS" panose="030F0702030302020204" pitchFamily="66" charset="0"/>
              </a:rPr>
              <a:t>« Mais la pierre qui avait frappé la statue devint une grande montagne </a:t>
            </a:r>
            <a:br>
              <a:rPr lang="fr-CH" sz="2400" b="1" dirty="0">
                <a:solidFill>
                  <a:srgbClr val="203B62"/>
                </a:solidFill>
                <a:latin typeface="Comic Sans MS" panose="030F0702030302020204" pitchFamily="66" charset="0"/>
              </a:rPr>
            </a:br>
            <a:r>
              <a:rPr lang="fr-CH" sz="2400" b="1" dirty="0">
                <a:solidFill>
                  <a:srgbClr val="203B62"/>
                </a:solidFill>
                <a:latin typeface="Comic Sans MS" panose="030F0702030302020204" pitchFamily="66" charset="0"/>
              </a:rPr>
              <a:t>et remplit toute </a:t>
            </a:r>
            <a:r>
              <a:rPr lang="fr-CH" sz="2000" b="1" dirty="0">
                <a:solidFill>
                  <a:srgbClr val="203B62"/>
                </a:solidFill>
                <a:latin typeface="Comic Sans MS" panose="030F0702030302020204" pitchFamily="66" charset="0"/>
              </a:rPr>
              <a:t>la terre. » </a:t>
            </a:r>
            <a:br>
              <a:rPr lang="fr-CH" sz="2000" b="1" dirty="0">
                <a:solidFill>
                  <a:srgbClr val="203B62"/>
                </a:solidFill>
                <a:latin typeface="Comic Sans MS" panose="030F0702030302020204" pitchFamily="66" charset="0"/>
              </a:rPr>
            </a:br>
            <a:r>
              <a:rPr lang="fr-CH" b="1" dirty="0">
                <a:solidFill>
                  <a:srgbClr val="203B62"/>
                </a:solidFill>
                <a:latin typeface="Comic Sans MS" panose="030F0702030302020204" pitchFamily="66" charset="0"/>
              </a:rPr>
              <a:t>(Daniel 2.35b)</a:t>
            </a:r>
          </a:p>
        </p:txBody>
      </p:sp>
      <p:sp>
        <p:nvSpPr>
          <p:cNvPr id="10" name="ZoneTexte 9">
            <a:extLst>
              <a:ext uri="{FF2B5EF4-FFF2-40B4-BE49-F238E27FC236}">
                <a16:creationId xmlns:a16="http://schemas.microsoft.com/office/drawing/2014/main" id="{6A030F0F-CB93-4B60-96FA-0033EC0A56D2}"/>
              </a:ext>
            </a:extLst>
          </p:cNvPr>
          <p:cNvSpPr txBox="1"/>
          <p:nvPr/>
        </p:nvSpPr>
        <p:spPr>
          <a:xfrm>
            <a:off x="3147099" y="6055612"/>
            <a:ext cx="5628640" cy="307777"/>
          </a:xfrm>
          <a:prstGeom prst="rect">
            <a:avLst/>
          </a:prstGeom>
          <a:noFill/>
        </p:spPr>
        <p:txBody>
          <a:bodyPr wrap="square" rtlCol="0">
            <a:spAutoFit/>
          </a:bodyPr>
          <a:lstStyle/>
          <a:p>
            <a:pPr algn="ctr"/>
            <a:r>
              <a:rPr lang="fr-CH" sz="1400" dirty="0"/>
              <a:t>(E. G. White,  </a:t>
            </a:r>
            <a:r>
              <a:rPr lang="fr-CH" sz="1400" i="1" dirty="0"/>
              <a:t>Patriarches et Prophètes</a:t>
            </a:r>
            <a:r>
              <a:rPr lang="fr-CH" sz="1400" dirty="0"/>
              <a:t>, p. 393.)</a:t>
            </a:r>
          </a:p>
        </p:txBody>
      </p:sp>
      <p:sp>
        <p:nvSpPr>
          <p:cNvPr id="11" name="Rectangle 10">
            <a:extLst>
              <a:ext uri="{FF2B5EF4-FFF2-40B4-BE49-F238E27FC236}">
                <a16:creationId xmlns:a16="http://schemas.microsoft.com/office/drawing/2014/main" id="{8C8FB741-557C-43BD-94EB-4A69541351D9}"/>
              </a:ext>
            </a:extLst>
          </p:cNvPr>
          <p:cNvSpPr/>
          <p:nvPr/>
        </p:nvSpPr>
        <p:spPr>
          <a:xfrm>
            <a:off x="476862" y="5591779"/>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a:t>
            </a:r>
          </a:p>
        </p:txBody>
      </p:sp>
    </p:spTree>
    <p:extLst>
      <p:ext uri="{BB962C8B-B14F-4D97-AF65-F5344CB8AC3E}">
        <p14:creationId xmlns:p14="http://schemas.microsoft.com/office/powerpoint/2010/main" val="179530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graphicEl>
                                              <a:dgm id="{8E446E2F-A6B1-4373-AA51-D352CB900302}"/>
                                            </p:graphicEl>
                                          </p:spTgt>
                                        </p:tgtEl>
                                        <p:attrNameLst>
                                          <p:attrName>style.visibility</p:attrName>
                                        </p:attrNameLst>
                                      </p:cBhvr>
                                      <p:to>
                                        <p:strVal val="visible"/>
                                      </p:to>
                                    </p:set>
                                    <p:animScale>
                                      <p:cBhvr>
                                        <p:cTn id="21" dur="1000" decel="50000" fill="hold">
                                          <p:stCondLst>
                                            <p:cond delay="0"/>
                                          </p:stCondLst>
                                        </p:cTn>
                                        <p:tgtEl>
                                          <p:spTgt spid="3">
                                            <p:graphicEl>
                                              <a:dgm id="{8E446E2F-A6B1-4373-AA51-D352CB90030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graphicEl>
                                              <a:dgm id="{8E446E2F-A6B1-4373-AA51-D352CB900302}"/>
                                            </p:graphicEl>
                                          </p:spTgt>
                                        </p:tgtEl>
                                        <p:attrNameLst>
                                          <p:attrName>ppt_x</p:attrName>
                                          <p:attrName>ppt_y</p:attrName>
                                        </p:attrNameLst>
                                      </p:cBhvr>
                                    </p:animMotion>
                                    <p:animEffect transition="in" filter="fade">
                                      <p:cBhvr>
                                        <p:cTn id="23" dur="1000"/>
                                        <p:tgtEl>
                                          <p:spTgt spid="3">
                                            <p:graphicEl>
                                              <a:dgm id="{8E446E2F-A6B1-4373-AA51-D352CB900302}"/>
                                            </p:graphicEl>
                                          </p:spTgt>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3">
                                            <p:graphicEl>
                                              <a:dgm id="{D9B1F696-C224-43AC-A8EE-5EA852C8B8FD}"/>
                                            </p:graphicEl>
                                          </p:spTgt>
                                        </p:tgtEl>
                                        <p:attrNameLst>
                                          <p:attrName>style.visibility</p:attrName>
                                        </p:attrNameLst>
                                      </p:cBhvr>
                                      <p:to>
                                        <p:strVal val="visible"/>
                                      </p:to>
                                    </p:set>
                                    <p:animScale>
                                      <p:cBhvr>
                                        <p:cTn id="27" dur="1000" decel="50000" fill="hold">
                                          <p:stCondLst>
                                            <p:cond delay="0"/>
                                          </p:stCondLst>
                                        </p:cTn>
                                        <p:tgtEl>
                                          <p:spTgt spid="3">
                                            <p:graphicEl>
                                              <a:dgm id="{D9B1F696-C224-43AC-A8EE-5EA852C8B8F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graphicEl>
                                              <a:dgm id="{D9B1F696-C224-43AC-A8EE-5EA852C8B8FD}"/>
                                            </p:graphicEl>
                                          </p:spTgt>
                                        </p:tgtEl>
                                        <p:attrNameLst>
                                          <p:attrName>ppt_x</p:attrName>
                                          <p:attrName>ppt_y</p:attrName>
                                        </p:attrNameLst>
                                      </p:cBhvr>
                                    </p:animMotion>
                                    <p:animEffect transition="in" filter="fade">
                                      <p:cBhvr>
                                        <p:cTn id="29" dur="1000"/>
                                        <p:tgtEl>
                                          <p:spTgt spid="3">
                                            <p:graphicEl>
                                              <a:dgm id="{D9B1F696-C224-43AC-A8EE-5EA852C8B8FD}"/>
                                            </p:graphicEl>
                                          </p:spTgt>
                                        </p:tgtEl>
                                      </p:cBhvr>
                                    </p:animEffect>
                                  </p:childTnLst>
                                </p:cTn>
                              </p:par>
                            </p:childTnLst>
                          </p:cTn>
                        </p:par>
                        <p:par>
                          <p:cTn id="30" fill="hold">
                            <p:stCondLst>
                              <p:cond delay="2000"/>
                            </p:stCondLst>
                            <p:childTnLst>
                              <p:par>
                                <p:cTn id="31" presetID="52" presetClass="entr" presetSubtype="0" fill="hold" grpId="0" nodeType="afterEffect">
                                  <p:stCondLst>
                                    <p:cond delay="0"/>
                                  </p:stCondLst>
                                  <p:childTnLst>
                                    <p:set>
                                      <p:cBhvr>
                                        <p:cTn id="32" dur="1" fill="hold">
                                          <p:stCondLst>
                                            <p:cond delay="0"/>
                                          </p:stCondLst>
                                        </p:cTn>
                                        <p:tgtEl>
                                          <p:spTgt spid="3">
                                            <p:graphicEl>
                                              <a:dgm id="{E77891AE-E54F-4FF5-A931-A6DD27F39C4A}"/>
                                            </p:graphicEl>
                                          </p:spTgt>
                                        </p:tgtEl>
                                        <p:attrNameLst>
                                          <p:attrName>style.visibility</p:attrName>
                                        </p:attrNameLst>
                                      </p:cBhvr>
                                      <p:to>
                                        <p:strVal val="visible"/>
                                      </p:to>
                                    </p:set>
                                    <p:animScale>
                                      <p:cBhvr>
                                        <p:cTn id="33" dur="1000" decel="50000" fill="hold">
                                          <p:stCondLst>
                                            <p:cond delay="0"/>
                                          </p:stCondLst>
                                        </p:cTn>
                                        <p:tgtEl>
                                          <p:spTgt spid="3">
                                            <p:graphicEl>
                                              <a:dgm id="{E77891AE-E54F-4FF5-A931-A6DD27F39C4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graphicEl>
                                              <a:dgm id="{E77891AE-E54F-4FF5-A931-A6DD27F39C4A}"/>
                                            </p:graphicEl>
                                          </p:spTgt>
                                        </p:tgtEl>
                                        <p:attrNameLst>
                                          <p:attrName>ppt_x</p:attrName>
                                          <p:attrName>ppt_y</p:attrName>
                                        </p:attrNameLst>
                                      </p:cBhvr>
                                    </p:animMotion>
                                    <p:animEffect transition="in" filter="fade">
                                      <p:cBhvr>
                                        <p:cTn id="35" dur="1000"/>
                                        <p:tgtEl>
                                          <p:spTgt spid="3">
                                            <p:graphicEl>
                                              <a:dgm id="{E77891AE-E54F-4FF5-A931-A6DD27F39C4A}"/>
                                            </p:graphicEl>
                                          </p:spTgt>
                                        </p:tgtEl>
                                      </p:cBhvr>
                                    </p:animEffect>
                                  </p:childTnLst>
                                </p:cTn>
                              </p:par>
                            </p:childTnLst>
                          </p:cTn>
                        </p:par>
                        <p:par>
                          <p:cTn id="36" fill="hold">
                            <p:stCondLst>
                              <p:cond delay="3000"/>
                            </p:stCondLst>
                            <p:childTnLst>
                              <p:par>
                                <p:cTn id="37" presetID="52" presetClass="entr" presetSubtype="0" fill="hold" grpId="0" nodeType="afterEffect">
                                  <p:stCondLst>
                                    <p:cond delay="0"/>
                                  </p:stCondLst>
                                  <p:childTnLst>
                                    <p:set>
                                      <p:cBhvr>
                                        <p:cTn id="38" dur="1" fill="hold">
                                          <p:stCondLst>
                                            <p:cond delay="0"/>
                                          </p:stCondLst>
                                        </p:cTn>
                                        <p:tgtEl>
                                          <p:spTgt spid="3">
                                            <p:graphicEl>
                                              <a:dgm id="{A70A189D-1CEA-4E0E-A338-F032F40DD67A}"/>
                                            </p:graphicEl>
                                          </p:spTgt>
                                        </p:tgtEl>
                                        <p:attrNameLst>
                                          <p:attrName>style.visibility</p:attrName>
                                        </p:attrNameLst>
                                      </p:cBhvr>
                                      <p:to>
                                        <p:strVal val="visible"/>
                                      </p:to>
                                    </p:set>
                                    <p:animScale>
                                      <p:cBhvr>
                                        <p:cTn id="39" dur="1000" decel="50000" fill="hold">
                                          <p:stCondLst>
                                            <p:cond delay="0"/>
                                          </p:stCondLst>
                                        </p:cTn>
                                        <p:tgtEl>
                                          <p:spTgt spid="3">
                                            <p:graphicEl>
                                              <a:dgm id="{A70A189D-1CEA-4E0E-A338-F032F40DD67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graphicEl>
                                              <a:dgm id="{A70A189D-1CEA-4E0E-A338-F032F40DD67A}"/>
                                            </p:graphicEl>
                                          </p:spTgt>
                                        </p:tgtEl>
                                        <p:attrNameLst>
                                          <p:attrName>ppt_x</p:attrName>
                                          <p:attrName>ppt_y</p:attrName>
                                        </p:attrNameLst>
                                      </p:cBhvr>
                                    </p:animMotion>
                                    <p:animEffect transition="in" filter="fade">
                                      <p:cBhvr>
                                        <p:cTn id="41" dur="1000"/>
                                        <p:tgtEl>
                                          <p:spTgt spid="3">
                                            <p:graphicEl>
                                              <a:dgm id="{A70A189D-1CEA-4E0E-A338-F032F40DD67A}"/>
                                            </p:graphicEl>
                                          </p:spTgt>
                                        </p:tgtEl>
                                      </p:cBhvr>
                                    </p:animEffect>
                                  </p:childTnLst>
                                </p:cTn>
                              </p:par>
                            </p:childTnLst>
                          </p:cTn>
                        </p:par>
                        <p:par>
                          <p:cTn id="42" fill="hold">
                            <p:stCondLst>
                              <p:cond delay="4000"/>
                            </p:stCondLst>
                            <p:childTnLst>
                              <p:par>
                                <p:cTn id="43" presetID="52" presetClass="entr" presetSubtype="0" fill="hold" grpId="0" nodeType="afterEffect">
                                  <p:stCondLst>
                                    <p:cond delay="0"/>
                                  </p:stCondLst>
                                  <p:childTnLst>
                                    <p:set>
                                      <p:cBhvr>
                                        <p:cTn id="44" dur="1" fill="hold">
                                          <p:stCondLst>
                                            <p:cond delay="0"/>
                                          </p:stCondLst>
                                        </p:cTn>
                                        <p:tgtEl>
                                          <p:spTgt spid="3">
                                            <p:graphicEl>
                                              <a:dgm id="{2B1CA68E-A991-46CF-89C5-071D6A8401A6}"/>
                                            </p:graphicEl>
                                          </p:spTgt>
                                        </p:tgtEl>
                                        <p:attrNameLst>
                                          <p:attrName>style.visibility</p:attrName>
                                        </p:attrNameLst>
                                      </p:cBhvr>
                                      <p:to>
                                        <p:strVal val="visible"/>
                                      </p:to>
                                    </p:set>
                                    <p:animScale>
                                      <p:cBhvr>
                                        <p:cTn id="45" dur="1000" decel="50000" fill="hold">
                                          <p:stCondLst>
                                            <p:cond delay="0"/>
                                          </p:stCondLst>
                                        </p:cTn>
                                        <p:tgtEl>
                                          <p:spTgt spid="3">
                                            <p:graphicEl>
                                              <a:dgm id="{2B1CA68E-A991-46CF-89C5-071D6A8401A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
                                            <p:graphicEl>
                                              <a:dgm id="{2B1CA68E-A991-46CF-89C5-071D6A8401A6}"/>
                                            </p:graphicEl>
                                          </p:spTgt>
                                        </p:tgtEl>
                                        <p:attrNameLst>
                                          <p:attrName>ppt_x</p:attrName>
                                          <p:attrName>ppt_y</p:attrName>
                                        </p:attrNameLst>
                                      </p:cBhvr>
                                    </p:animMotion>
                                    <p:animEffect transition="in" filter="fade">
                                      <p:cBhvr>
                                        <p:cTn id="47" dur="1000"/>
                                        <p:tgtEl>
                                          <p:spTgt spid="3">
                                            <p:graphicEl>
                                              <a:dgm id="{2B1CA68E-A991-46CF-89C5-071D6A8401A6}"/>
                                            </p:graphicEl>
                                          </p:spTgt>
                                        </p:tgtEl>
                                      </p:cBhvr>
                                    </p:animEffect>
                                  </p:childTnLst>
                                </p:cTn>
                              </p:par>
                            </p:childTnLst>
                          </p:cTn>
                        </p:par>
                        <p:par>
                          <p:cTn id="48" fill="hold">
                            <p:stCondLst>
                              <p:cond delay="5000"/>
                            </p:stCondLst>
                            <p:childTnLst>
                              <p:par>
                                <p:cTn id="49" presetID="52" presetClass="entr" presetSubtype="0" fill="hold" grpId="0" nodeType="afterEffect">
                                  <p:stCondLst>
                                    <p:cond delay="0"/>
                                  </p:stCondLst>
                                  <p:childTnLst>
                                    <p:set>
                                      <p:cBhvr>
                                        <p:cTn id="50" dur="1" fill="hold">
                                          <p:stCondLst>
                                            <p:cond delay="0"/>
                                          </p:stCondLst>
                                        </p:cTn>
                                        <p:tgtEl>
                                          <p:spTgt spid="3">
                                            <p:graphicEl>
                                              <a:dgm id="{FCFFBB44-DDC8-487D-88E2-E99576B9B395}"/>
                                            </p:graphicEl>
                                          </p:spTgt>
                                        </p:tgtEl>
                                        <p:attrNameLst>
                                          <p:attrName>style.visibility</p:attrName>
                                        </p:attrNameLst>
                                      </p:cBhvr>
                                      <p:to>
                                        <p:strVal val="visible"/>
                                      </p:to>
                                    </p:set>
                                    <p:animScale>
                                      <p:cBhvr>
                                        <p:cTn id="51" dur="1000" decel="50000" fill="hold">
                                          <p:stCondLst>
                                            <p:cond delay="0"/>
                                          </p:stCondLst>
                                        </p:cTn>
                                        <p:tgtEl>
                                          <p:spTgt spid="3">
                                            <p:graphicEl>
                                              <a:dgm id="{FCFFBB44-DDC8-487D-88E2-E99576B9B39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graphicEl>
                                              <a:dgm id="{FCFFBB44-DDC8-487D-88E2-E99576B9B395}"/>
                                            </p:graphicEl>
                                          </p:spTgt>
                                        </p:tgtEl>
                                        <p:attrNameLst>
                                          <p:attrName>ppt_x</p:attrName>
                                          <p:attrName>ppt_y</p:attrName>
                                        </p:attrNameLst>
                                      </p:cBhvr>
                                    </p:animMotion>
                                    <p:animEffect transition="in" filter="fade">
                                      <p:cBhvr>
                                        <p:cTn id="53" dur="1000"/>
                                        <p:tgtEl>
                                          <p:spTgt spid="3">
                                            <p:graphicEl>
                                              <a:dgm id="{FCFFBB44-DDC8-487D-88E2-E99576B9B395}"/>
                                            </p:graphicEl>
                                          </p:spTgt>
                                        </p:tgtEl>
                                      </p:cBhvr>
                                    </p:animEffect>
                                  </p:childTnLst>
                                </p:cTn>
                              </p:par>
                            </p:childTnLst>
                          </p:cTn>
                        </p:par>
                        <p:par>
                          <p:cTn id="54" fill="hold">
                            <p:stCondLst>
                              <p:cond delay="6000"/>
                            </p:stCondLst>
                            <p:childTnLst>
                              <p:par>
                                <p:cTn id="55" presetID="15"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7000"/>
                            </p:stCondLst>
                            <p:childTnLst>
                              <p:par>
                                <p:cTn id="62" presetID="20" presetClass="entr" presetSubtype="0" fill="hold" nodeType="afterEffect">
                                  <p:stCondLst>
                                    <p:cond delay="0"/>
                                  </p:stCondLst>
                                  <p:childTnLst>
                                    <p:set>
                                      <p:cBhvr>
                                        <p:cTn id="63" dur="1" fill="hold">
                                          <p:stCondLst>
                                            <p:cond delay="0"/>
                                          </p:stCondLst>
                                        </p:cTn>
                                        <p:tgtEl>
                                          <p:spTgt spid="10">
                                            <p:txEl>
                                              <p:pRg st="0" end="0"/>
                                            </p:txEl>
                                          </p:spTgt>
                                        </p:tgtEl>
                                        <p:attrNameLst>
                                          <p:attrName>style.visibility</p:attrName>
                                        </p:attrNameLst>
                                      </p:cBhvr>
                                      <p:to>
                                        <p:strVal val="visible"/>
                                      </p:to>
                                    </p:set>
                                    <p:animEffect transition="in" filter="wedge">
                                      <p:cBhvr>
                                        <p:cTn id="64"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8"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1EAA06-659B-442B-8895-184751DEBB0B}"/>
              </a:ext>
            </a:extLst>
          </p:cNvPr>
          <p:cNvSpPr txBox="1"/>
          <p:nvPr/>
        </p:nvSpPr>
        <p:spPr>
          <a:xfrm>
            <a:off x="350398" y="2788722"/>
            <a:ext cx="4650373" cy="3391698"/>
          </a:xfrm>
          <a:prstGeom prst="rect">
            <a:avLst/>
          </a:prstGeom>
          <a:noFill/>
        </p:spPr>
        <p:txBody>
          <a:bodyPr wrap="square" rtlCol="0">
            <a:spAutoFit/>
          </a:bodyPr>
          <a:lstStyle/>
          <a:p>
            <a:pPr marL="342900" indent="-342900">
              <a:lnSpc>
                <a:spcPct val="200000"/>
              </a:lnSpc>
              <a:spcBef>
                <a:spcPts val="600"/>
              </a:spcBef>
              <a:buSzPct val="150000"/>
              <a:buBlip>
                <a:blip r:embed="rId3"/>
              </a:buBlip>
            </a:pPr>
            <a:r>
              <a:rPr lang="fr-CH" sz="2000" dirty="0">
                <a:solidFill>
                  <a:srgbClr val="FADD56"/>
                </a:solidFill>
                <a:effectLst>
                  <a:outerShdw blurRad="38100" dist="38100" dir="2700000" algn="tl">
                    <a:srgbClr val="000000">
                      <a:alpha val="43137"/>
                    </a:srgbClr>
                  </a:outerShdw>
                </a:effectLst>
              </a:rPr>
              <a:t>Dieu révèle</a:t>
            </a:r>
            <a:r>
              <a:rPr lang="es-ES" sz="2000" dirty="0">
                <a:solidFill>
                  <a:srgbClr val="FADD56"/>
                </a:solidFill>
                <a:effectLst>
                  <a:outerShdw blurRad="38100" dist="38100" dir="2700000" algn="tl">
                    <a:srgbClr val="000000">
                      <a:alpha val="43137"/>
                    </a:srgbClr>
                  </a:outerShdw>
                </a:effectLst>
              </a:rPr>
              <a:t>. </a:t>
            </a:r>
            <a:r>
              <a:rPr lang="es-ES" sz="2000" dirty="0">
                <a:solidFill>
                  <a:srgbClr val="66FF33"/>
                </a:solidFill>
                <a:effectLst>
                  <a:outerShdw blurRad="38100" dist="38100" dir="2700000" algn="tl">
                    <a:srgbClr val="000000">
                      <a:alpha val="43137"/>
                    </a:srgbClr>
                  </a:outerShdw>
                </a:effectLst>
              </a:rPr>
              <a:t>Daniel 2.1-16</a:t>
            </a:r>
          </a:p>
          <a:p>
            <a:pPr marL="342900" indent="-342900">
              <a:lnSpc>
                <a:spcPct val="200000"/>
              </a:lnSpc>
              <a:spcBef>
                <a:spcPts val="600"/>
              </a:spcBef>
              <a:buSzPct val="150000"/>
              <a:buBlip>
                <a:blip r:embed="rId3"/>
              </a:buBlip>
            </a:pPr>
            <a:r>
              <a:rPr lang="fr-CH" sz="2000" dirty="0">
                <a:solidFill>
                  <a:srgbClr val="FADD56"/>
                </a:solidFill>
                <a:effectLst>
                  <a:outerShdw blurRad="38100" dist="38100" dir="2700000" algn="tl">
                    <a:srgbClr val="000000">
                      <a:alpha val="43137"/>
                    </a:srgbClr>
                  </a:outerShdw>
                </a:effectLst>
              </a:rPr>
              <a:t>Dieu répond</a:t>
            </a:r>
            <a:r>
              <a:rPr lang="es-ES" sz="2000" dirty="0">
                <a:solidFill>
                  <a:srgbClr val="FADD56"/>
                </a:solidFill>
                <a:effectLst>
                  <a:outerShdw blurRad="38100" dist="38100" dir="2700000" algn="tl">
                    <a:srgbClr val="000000">
                      <a:alpha val="43137"/>
                    </a:srgbClr>
                  </a:outerShdw>
                </a:effectLst>
              </a:rPr>
              <a:t>. </a:t>
            </a:r>
            <a:r>
              <a:rPr lang="es-ES" sz="2000" dirty="0">
                <a:solidFill>
                  <a:srgbClr val="66FF33"/>
                </a:solidFill>
                <a:effectLst>
                  <a:outerShdw blurRad="38100" dist="38100" dir="2700000" algn="tl">
                    <a:srgbClr val="000000">
                      <a:alpha val="43137"/>
                    </a:srgbClr>
                  </a:outerShdw>
                </a:effectLst>
              </a:rPr>
              <a:t>Daniel 2.17-23</a:t>
            </a:r>
          </a:p>
          <a:p>
            <a:pPr marL="342900" indent="-342900">
              <a:lnSpc>
                <a:spcPct val="200000"/>
              </a:lnSpc>
              <a:spcBef>
                <a:spcPts val="600"/>
              </a:spcBef>
              <a:buSzPct val="150000"/>
              <a:buBlip>
                <a:blip r:embed="rId3"/>
              </a:buBlip>
            </a:pPr>
            <a:r>
              <a:rPr lang="fr-CH" sz="2000" dirty="0">
                <a:solidFill>
                  <a:srgbClr val="FADD56"/>
                </a:solidFill>
                <a:effectLst>
                  <a:outerShdw blurRad="38100" dist="38100" dir="2700000" algn="tl">
                    <a:srgbClr val="000000">
                      <a:alpha val="43137"/>
                    </a:srgbClr>
                  </a:outerShdw>
                </a:effectLst>
              </a:rPr>
              <a:t>Dieu sait</a:t>
            </a:r>
            <a:r>
              <a:rPr lang="es-ES" sz="2000" dirty="0">
                <a:solidFill>
                  <a:srgbClr val="FADD56"/>
                </a:solidFill>
                <a:effectLst>
                  <a:outerShdw blurRad="38100" dist="38100" dir="2700000" algn="tl">
                    <a:srgbClr val="000000">
                      <a:alpha val="43137"/>
                    </a:srgbClr>
                  </a:outerShdw>
                </a:effectLst>
              </a:rPr>
              <a:t>. </a:t>
            </a:r>
            <a:r>
              <a:rPr lang="es-ES" sz="2000" dirty="0">
                <a:solidFill>
                  <a:srgbClr val="66FF33"/>
                </a:solidFill>
                <a:effectLst>
                  <a:outerShdw blurRad="38100" dist="38100" dir="2700000" algn="tl">
                    <a:srgbClr val="000000">
                      <a:alpha val="43137"/>
                    </a:srgbClr>
                  </a:outerShdw>
                </a:effectLst>
              </a:rPr>
              <a:t>Daniel 2.24-36</a:t>
            </a:r>
          </a:p>
          <a:p>
            <a:pPr marL="342900" indent="-342900">
              <a:lnSpc>
                <a:spcPct val="200000"/>
              </a:lnSpc>
              <a:spcBef>
                <a:spcPts val="600"/>
              </a:spcBef>
              <a:buSzPct val="150000"/>
              <a:buBlip>
                <a:blip r:embed="rId3"/>
              </a:buBlip>
            </a:pPr>
            <a:r>
              <a:rPr lang="fr-CH" sz="2000" dirty="0">
                <a:solidFill>
                  <a:srgbClr val="FADD56"/>
                </a:solidFill>
                <a:effectLst>
                  <a:outerShdw blurRad="38100" dist="38100" dir="2700000" algn="tl">
                    <a:srgbClr val="000000">
                      <a:alpha val="43137"/>
                    </a:srgbClr>
                  </a:outerShdw>
                </a:effectLst>
              </a:rPr>
              <a:t>Dieu dirige l'histoire</a:t>
            </a:r>
            <a:r>
              <a:rPr lang="es-ES" sz="2000" dirty="0">
                <a:solidFill>
                  <a:srgbClr val="FADD56"/>
                </a:solidFill>
                <a:effectLst>
                  <a:outerShdw blurRad="38100" dist="38100" dir="2700000" algn="tl">
                    <a:srgbClr val="000000">
                      <a:alpha val="43137"/>
                    </a:srgbClr>
                  </a:outerShdw>
                </a:effectLst>
              </a:rPr>
              <a:t>. </a:t>
            </a:r>
            <a:r>
              <a:rPr lang="es-ES" sz="2000" dirty="0">
                <a:solidFill>
                  <a:srgbClr val="66FF33"/>
                </a:solidFill>
                <a:effectLst>
                  <a:outerShdw blurRad="38100" dist="38100" dir="2700000" algn="tl">
                    <a:srgbClr val="000000">
                      <a:alpha val="43137"/>
                    </a:srgbClr>
                  </a:outerShdw>
                </a:effectLst>
              </a:rPr>
              <a:t>Daniel 2.37-43</a:t>
            </a:r>
          </a:p>
          <a:p>
            <a:pPr marL="342900" indent="-342900">
              <a:lnSpc>
                <a:spcPct val="200000"/>
              </a:lnSpc>
              <a:spcBef>
                <a:spcPts val="600"/>
              </a:spcBef>
              <a:buSzPct val="150000"/>
              <a:buBlip>
                <a:blip r:embed="rId3"/>
              </a:buBlip>
            </a:pPr>
            <a:r>
              <a:rPr lang="fr-CH" sz="2000" dirty="0">
                <a:solidFill>
                  <a:srgbClr val="FADD56"/>
                </a:solidFill>
                <a:effectLst>
                  <a:outerShdw blurRad="38100" dist="38100" dir="2700000" algn="tl">
                    <a:srgbClr val="000000">
                      <a:alpha val="43137"/>
                    </a:srgbClr>
                  </a:outerShdw>
                </a:effectLst>
              </a:rPr>
              <a:t>Dieu règne</a:t>
            </a:r>
            <a:r>
              <a:rPr lang="es-ES" sz="2000" dirty="0">
                <a:solidFill>
                  <a:srgbClr val="FADD56"/>
                </a:solidFill>
                <a:effectLst>
                  <a:outerShdw blurRad="38100" dist="38100" dir="2700000" algn="tl">
                    <a:srgbClr val="000000">
                      <a:alpha val="43137"/>
                    </a:srgbClr>
                  </a:outerShdw>
                </a:effectLst>
              </a:rPr>
              <a:t>. </a:t>
            </a:r>
            <a:r>
              <a:rPr lang="es-ES" sz="2000" dirty="0">
                <a:solidFill>
                  <a:srgbClr val="66FF33"/>
                </a:solidFill>
                <a:effectLst>
                  <a:outerShdw blurRad="38100" dist="38100" dir="2700000" algn="tl">
                    <a:srgbClr val="000000">
                      <a:alpha val="43137"/>
                    </a:srgbClr>
                  </a:outerShdw>
                </a:effectLst>
              </a:rPr>
              <a:t>Daniel 2.44-49</a:t>
            </a:r>
          </a:p>
        </p:txBody>
      </p:sp>
      <p:sp>
        <p:nvSpPr>
          <p:cNvPr id="3" name="CuadroTexto 2">
            <a:extLst>
              <a:ext uri="{FF2B5EF4-FFF2-40B4-BE49-F238E27FC236}">
                <a16:creationId xmlns:a16="http://schemas.microsoft.com/office/drawing/2014/main" id="{9964EFF9-E0A2-4916-9B1A-88936FD3E7EE}"/>
              </a:ext>
            </a:extLst>
          </p:cNvPr>
          <p:cNvSpPr txBox="1"/>
          <p:nvPr/>
        </p:nvSpPr>
        <p:spPr>
          <a:xfrm>
            <a:off x="165463" y="348342"/>
            <a:ext cx="8813073" cy="1461939"/>
          </a:xfrm>
          <a:prstGeom prst="rect">
            <a:avLst/>
          </a:prstGeom>
          <a:noFill/>
        </p:spPr>
        <p:txBody>
          <a:bodyPr wrap="square" rtlCol="0">
            <a:spAutoFit/>
          </a:bodyPr>
          <a:lstStyle/>
          <a:p>
            <a:pPr algn="ctr">
              <a:spcBef>
                <a:spcPts val="600"/>
              </a:spcBef>
            </a:pPr>
            <a:r>
              <a:rPr lang="fr-CH" sz="2100" b="1" dirty="0">
                <a:solidFill>
                  <a:schemeClr val="bg1"/>
                </a:solidFill>
                <a:effectLst>
                  <a:outerShdw blurRad="38100" dist="38100" dir="2700000" algn="tl">
                    <a:srgbClr val="000000">
                      <a:alpha val="43137"/>
                    </a:srgbClr>
                  </a:outerShdw>
                </a:effectLst>
              </a:rPr>
              <a:t>Dans Daniel 2, Dieu se révèle à un roi païen. Il lui montre </a:t>
            </a:r>
            <a:br>
              <a:rPr lang="fr-CH" sz="2100" b="1" dirty="0">
                <a:solidFill>
                  <a:schemeClr val="bg1"/>
                </a:solidFill>
                <a:effectLst>
                  <a:outerShdw blurRad="38100" dist="38100" dir="2700000" algn="tl">
                    <a:srgbClr val="000000">
                      <a:alpha val="43137"/>
                    </a:srgbClr>
                  </a:outerShdw>
                </a:effectLst>
              </a:rPr>
            </a:br>
            <a:r>
              <a:rPr lang="fr-CH" sz="2100" b="1" dirty="0">
                <a:solidFill>
                  <a:schemeClr val="bg1"/>
                </a:solidFill>
                <a:effectLst>
                  <a:outerShdw blurRad="38100" dist="38100" dir="2700000" algn="tl">
                    <a:srgbClr val="000000">
                      <a:alpha val="43137"/>
                    </a:srgbClr>
                  </a:outerShdw>
                </a:effectLst>
              </a:rPr>
              <a:t>l'évolution de tous les empires du monde sur la terre.</a:t>
            </a:r>
          </a:p>
          <a:p>
            <a:pPr algn="ctr">
              <a:spcBef>
                <a:spcPts val="600"/>
              </a:spcBef>
            </a:pPr>
            <a:r>
              <a:rPr lang="fr-CH" sz="2100" b="1" dirty="0">
                <a:solidFill>
                  <a:schemeClr val="bg1"/>
                </a:solidFill>
                <a:effectLst>
                  <a:outerShdw blurRad="38100" dist="38100" dir="2700000" algn="tl">
                    <a:srgbClr val="000000">
                      <a:alpha val="43137"/>
                    </a:srgbClr>
                  </a:outerShdw>
                </a:effectLst>
              </a:rPr>
              <a:t>Mais avant tout, il est clair « qu' il y a un Dieu dans les cieux, </a:t>
            </a:r>
            <a:br>
              <a:rPr lang="fr-CH" sz="2100" b="1" dirty="0">
                <a:solidFill>
                  <a:schemeClr val="bg1"/>
                </a:solidFill>
                <a:effectLst>
                  <a:outerShdw blurRad="38100" dist="38100" dir="2700000" algn="tl">
                    <a:srgbClr val="000000">
                      <a:alpha val="43137"/>
                    </a:srgbClr>
                  </a:outerShdw>
                </a:effectLst>
              </a:rPr>
            </a:br>
            <a:r>
              <a:rPr lang="fr-CH" sz="2100" b="1" dirty="0">
                <a:solidFill>
                  <a:schemeClr val="bg1"/>
                </a:solidFill>
                <a:effectLst>
                  <a:outerShdw blurRad="38100" dist="38100" dir="2700000" algn="tl">
                    <a:srgbClr val="000000">
                      <a:alpha val="43137"/>
                    </a:srgbClr>
                  </a:outerShdw>
                </a:effectLst>
              </a:rPr>
              <a:t>qui révèle les mystères ». Un Dieu actif, personnel et proche.</a:t>
            </a:r>
          </a:p>
        </p:txBody>
      </p:sp>
      <p:sp>
        <p:nvSpPr>
          <p:cNvPr id="4" name="Rectángulo 3">
            <a:extLst>
              <a:ext uri="{FF2B5EF4-FFF2-40B4-BE49-F238E27FC236}">
                <a16:creationId xmlns:a16="http://schemas.microsoft.com/office/drawing/2014/main" id="{781B0AA0-2737-4888-BB0D-CFF4316FDE42}"/>
              </a:ext>
            </a:extLst>
          </p:cNvPr>
          <p:cNvSpPr/>
          <p:nvPr/>
        </p:nvSpPr>
        <p:spPr>
          <a:xfrm>
            <a:off x="658622" y="2080836"/>
            <a:ext cx="2756076" cy="707886"/>
          </a:xfrm>
          <a:prstGeom prst="rect">
            <a:avLst/>
          </a:prstGeom>
        </p:spPr>
        <p:txBody>
          <a:bodyPr wrap="none">
            <a:spAutoFit/>
          </a:bodyPr>
          <a:lstStyle/>
          <a:p>
            <a:pPr algn="ctr">
              <a:spcBef>
                <a:spcPts val="600"/>
              </a:spcBef>
            </a:pPr>
            <a:r>
              <a:rPr lang="fr-CH" sz="2000" dirty="0">
                <a:solidFill>
                  <a:schemeClr val="bg1"/>
                </a:solidFill>
              </a:rPr>
              <a:t>Allons rencontrer</a:t>
            </a:r>
            <a:br>
              <a:rPr lang="fr-CH" sz="2000" dirty="0">
                <a:solidFill>
                  <a:schemeClr val="bg1"/>
                </a:solidFill>
              </a:rPr>
            </a:br>
            <a:r>
              <a:rPr lang="fr-CH" sz="2000" dirty="0">
                <a:solidFill>
                  <a:schemeClr val="bg1"/>
                </a:solidFill>
              </a:rPr>
              <a:t> notre merveilleux Dieu.</a:t>
            </a:r>
            <a:endParaRPr lang="es-ES" sz="2000" dirty="0">
              <a:solidFill>
                <a:schemeClr val="bg1"/>
              </a:solidFill>
            </a:endParaRPr>
          </a:p>
        </p:txBody>
      </p:sp>
    </p:spTree>
    <p:extLst>
      <p:ext uri="{BB962C8B-B14F-4D97-AF65-F5344CB8AC3E}">
        <p14:creationId xmlns:p14="http://schemas.microsoft.com/office/powerpoint/2010/main" val="17308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25"/>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0.31"/>
                                          </p:val>
                                        </p:tav>
                                        <p:tav tm="100000">
                                          <p:val>
                                            <p:strVal val="#ppt_y+0.31"/>
                                          </p:val>
                                        </p:tav>
                                      </p:tavLst>
                                    </p:anim>
                                    <p:anim calcmode="lin" valueType="num">
                                      <p:cBhvr>
                                        <p:cTn id="20" dur="750" decel="50000" fill="hold">
                                          <p:stCondLst>
                                            <p:cond delay="5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750" decel="50000" fill="hold">
                                          <p:stCondLst>
                                            <p:cond delay="5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left)">
                                      <p:cBhvr>
                                        <p:cTn id="4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64EFF9-E0A2-4916-9B1A-88936FD3E7EE}"/>
              </a:ext>
            </a:extLst>
          </p:cNvPr>
          <p:cNvSpPr txBox="1"/>
          <p:nvPr/>
        </p:nvSpPr>
        <p:spPr>
          <a:xfrm>
            <a:off x="922837" y="392112"/>
            <a:ext cx="7298326" cy="1061829"/>
          </a:xfrm>
          <a:prstGeom prst="rect">
            <a:avLst/>
          </a:prstGeom>
          <a:noFill/>
        </p:spPr>
        <p:txBody>
          <a:bodyPr wrap="square" rtlCol="0">
            <a:spAutoFit/>
          </a:bodyPr>
          <a:lstStyle/>
          <a:p>
            <a:pPr algn="ctr">
              <a:spcBef>
                <a:spcPts val="600"/>
              </a:spcBef>
            </a:pPr>
            <a:r>
              <a:rPr lang="fr-CH" sz="2100" dirty="0">
                <a:solidFill>
                  <a:schemeClr val="bg1"/>
                </a:solidFill>
                <a:effectLst>
                  <a:outerShdw blurRad="38100" dist="38100" dir="2700000" algn="tl">
                    <a:srgbClr val="000000">
                      <a:alpha val="43137"/>
                    </a:srgbClr>
                  </a:outerShdw>
                </a:effectLst>
              </a:rPr>
              <a:t>« 1. </a:t>
            </a:r>
            <a:r>
              <a:rPr lang="fr-CH" sz="2100" b="1" dirty="0">
                <a:solidFill>
                  <a:srgbClr val="00FF99"/>
                </a:solidFill>
                <a:effectLst>
                  <a:outerShdw blurRad="38100" dist="38100" dir="2700000" algn="tl">
                    <a:srgbClr val="000000">
                      <a:alpha val="43137"/>
                    </a:srgbClr>
                  </a:outerShdw>
                </a:effectLst>
              </a:rPr>
              <a:t>L’occasion du rêve.</a:t>
            </a:r>
            <a:r>
              <a:rPr lang="fr-CH" sz="2100" dirty="0">
                <a:solidFill>
                  <a:schemeClr val="bg1"/>
                </a:solidFill>
                <a:effectLst>
                  <a:outerShdw blurRad="38100" dist="38100" dir="2700000" algn="tl">
                    <a:srgbClr val="000000">
                      <a:alpha val="43137"/>
                    </a:srgbClr>
                  </a:outerShdw>
                </a:effectLst>
              </a:rPr>
              <a:t> Dieu a accordé le rêve à Nabuchodonosor </a:t>
            </a:r>
            <a:br>
              <a:rPr lang="fr-CH" sz="2100" dirty="0">
                <a:solidFill>
                  <a:schemeClr val="bg1"/>
                </a:solidFill>
                <a:effectLst>
                  <a:outerShdw blurRad="38100" dist="38100" dir="2700000" algn="tl">
                    <a:srgbClr val="000000">
                      <a:alpha val="43137"/>
                    </a:srgbClr>
                  </a:outerShdw>
                </a:effectLst>
              </a:rPr>
            </a:br>
            <a:r>
              <a:rPr lang="fr-CH" sz="2100" dirty="0">
                <a:solidFill>
                  <a:schemeClr val="bg1"/>
                </a:solidFill>
                <a:effectLst>
                  <a:outerShdw blurRad="38100" dist="38100" dir="2700000" algn="tl">
                    <a:srgbClr val="000000">
                      <a:alpha val="43137"/>
                    </a:srgbClr>
                  </a:outerShdw>
                </a:effectLst>
              </a:rPr>
              <a:t>peu de temps après son ascension au trône de Babylone. </a:t>
            </a:r>
            <a:br>
              <a:rPr lang="fr-CH" sz="2100" dirty="0">
                <a:solidFill>
                  <a:schemeClr val="bg1"/>
                </a:solidFill>
                <a:effectLst>
                  <a:outerShdw blurRad="38100" dist="38100" dir="2700000" algn="tl">
                    <a:srgbClr val="000000">
                      <a:alpha val="43137"/>
                    </a:srgbClr>
                  </a:outerShdw>
                </a:effectLst>
              </a:rPr>
            </a:br>
            <a:r>
              <a:rPr lang="fr-CH" sz="2100" dirty="0">
                <a:solidFill>
                  <a:schemeClr val="bg1"/>
                </a:solidFill>
                <a:effectLst>
                  <a:outerShdw blurRad="38100" dist="38100" dir="2700000" algn="tl">
                    <a:srgbClr val="000000">
                      <a:alpha val="43137"/>
                    </a:srgbClr>
                  </a:outerShdw>
                </a:effectLst>
              </a:rPr>
              <a:t>À ce moment-là, le roi luttait pour consolider son pouvoir.</a:t>
            </a:r>
          </a:p>
        </p:txBody>
      </p:sp>
      <p:sp>
        <p:nvSpPr>
          <p:cNvPr id="5" name="CuadroTexto 2">
            <a:extLst>
              <a:ext uri="{FF2B5EF4-FFF2-40B4-BE49-F238E27FC236}">
                <a16:creationId xmlns:a16="http://schemas.microsoft.com/office/drawing/2014/main" id="{876AB95B-51DF-4C3E-964C-DCDB1FF48AE6}"/>
              </a:ext>
            </a:extLst>
          </p:cNvPr>
          <p:cNvSpPr txBox="1"/>
          <p:nvPr/>
        </p:nvSpPr>
        <p:spPr>
          <a:xfrm>
            <a:off x="399143" y="1869440"/>
            <a:ext cx="4092847" cy="2939266"/>
          </a:xfrm>
          <a:prstGeom prst="rect">
            <a:avLst/>
          </a:prstGeom>
          <a:noFill/>
        </p:spPr>
        <p:txBody>
          <a:bodyPr wrap="square" rtlCol="0">
            <a:spAutoFit/>
          </a:bodyPr>
          <a:lstStyle/>
          <a:p>
            <a:pPr algn="just">
              <a:spcBef>
                <a:spcPts val="600"/>
              </a:spcBef>
            </a:pPr>
            <a:r>
              <a:rPr lang="fr-CH" dirty="0">
                <a:solidFill>
                  <a:schemeClr val="bg1"/>
                </a:solidFill>
                <a:effectLst>
                  <a:outerShdw blurRad="38100" dist="38100" dir="2700000" algn="tl">
                    <a:srgbClr val="000000">
                      <a:alpha val="43137"/>
                    </a:srgbClr>
                  </a:outerShdw>
                </a:effectLst>
              </a:rPr>
              <a:t>2. </a:t>
            </a:r>
            <a:r>
              <a:rPr lang="fr-CH" dirty="0">
                <a:solidFill>
                  <a:srgbClr val="00FF99"/>
                </a:solidFill>
              </a:rPr>
              <a:t>La signification du rêve. </a:t>
            </a:r>
            <a:r>
              <a:rPr lang="fr-CH" dirty="0">
                <a:solidFill>
                  <a:schemeClr val="bg1"/>
                </a:solidFill>
                <a:effectLst>
                  <a:outerShdw blurRad="38100" dist="38100" dir="2700000" algn="tl">
                    <a:srgbClr val="000000">
                      <a:alpha val="43137"/>
                    </a:srgbClr>
                  </a:outerShdw>
                </a:effectLst>
              </a:rPr>
              <a:t>À travers les images du rêve, Dieu révéla au roi que </a:t>
            </a:r>
            <a:br>
              <a:rPr lang="fr-CH" dirty="0">
                <a:solidFill>
                  <a:schemeClr val="bg1"/>
                </a:solidFill>
                <a:effectLst>
                  <a:outerShdw blurRad="38100" dist="38100" dir="2700000" algn="tl">
                    <a:srgbClr val="000000">
                      <a:alpha val="43137"/>
                    </a:srgbClr>
                  </a:outerShdw>
                </a:effectLst>
              </a:rPr>
            </a:br>
            <a:r>
              <a:rPr lang="fr-CH" dirty="0">
                <a:solidFill>
                  <a:schemeClr val="bg1"/>
                </a:solidFill>
                <a:effectLst>
                  <a:outerShdw blurRad="38100" dist="38100" dir="2700000" algn="tl">
                    <a:srgbClr val="000000">
                      <a:alpha val="43137"/>
                    </a:srgbClr>
                  </a:outerShdw>
                </a:effectLst>
              </a:rPr>
              <a:t>tous les royaumes du monde finiront par disparaitre pour laisser place au royaume éternel de Dieu.</a:t>
            </a:r>
          </a:p>
          <a:p>
            <a:pPr algn="just">
              <a:spcBef>
                <a:spcPts val="600"/>
              </a:spcBef>
            </a:pPr>
            <a:r>
              <a:rPr lang="fr-CH" dirty="0">
                <a:solidFill>
                  <a:schemeClr val="bg1"/>
                </a:solidFill>
                <a:effectLst>
                  <a:outerShdw blurRad="38100" dist="38100" dir="2700000" algn="tl">
                    <a:srgbClr val="000000">
                      <a:alpha val="43137"/>
                    </a:srgbClr>
                  </a:outerShdw>
                </a:effectLst>
              </a:rPr>
              <a:t>3. </a:t>
            </a:r>
            <a:r>
              <a:rPr lang="fr-CH" dirty="0">
                <a:solidFill>
                  <a:srgbClr val="00FF99"/>
                </a:solidFill>
              </a:rPr>
              <a:t>La portée du rêve. </a:t>
            </a:r>
            <a:r>
              <a:rPr lang="fr-CH" dirty="0">
                <a:solidFill>
                  <a:schemeClr val="bg1"/>
                </a:solidFill>
                <a:effectLst>
                  <a:outerShdw blurRad="38100" dist="38100" dir="2700000" algn="tl">
                    <a:srgbClr val="000000">
                      <a:alpha val="43137"/>
                    </a:srgbClr>
                  </a:outerShdw>
                </a:effectLst>
              </a:rPr>
              <a:t>Le rêve dévoile les grandes lignes historiques depuis l’Empire babylonien jusqu’à la fin des temps. </a:t>
            </a:r>
            <a:br>
              <a:rPr lang="fr-CH" dirty="0">
                <a:solidFill>
                  <a:schemeClr val="bg1"/>
                </a:solidFill>
                <a:effectLst>
                  <a:outerShdw blurRad="38100" dist="38100" dir="2700000" algn="tl">
                    <a:srgbClr val="000000">
                      <a:alpha val="43137"/>
                    </a:srgbClr>
                  </a:outerShdw>
                </a:effectLst>
              </a:rPr>
            </a:br>
            <a:r>
              <a:rPr lang="fr-CH" dirty="0">
                <a:solidFill>
                  <a:schemeClr val="bg1"/>
                </a:solidFill>
                <a:effectLst>
                  <a:outerShdw blurRad="38100" dist="38100" dir="2700000" algn="tl">
                    <a:srgbClr val="000000">
                      <a:alpha val="43137"/>
                    </a:srgbClr>
                  </a:outerShdw>
                </a:effectLst>
              </a:rPr>
              <a:t>Il montre que Dieu est chef souverain </a:t>
            </a:r>
            <a:br>
              <a:rPr lang="fr-CH" dirty="0">
                <a:solidFill>
                  <a:schemeClr val="bg1"/>
                </a:solidFill>
                <a:effectLst>
                  <a:outerShdw blurRad="38100" dist="38100" dir="2700000" algn="tl">
                    <a:srgbClr val="000000">
                      <a:alpha val="43137"/>
                    </a:srgbClr>
                  </a:outerShdw>
                </a:effectLst>
              </a:rPr>
            </a:br>
            <a:r>
              <a:rPr lang="fr-CH" dirty="0">
                <a:solidFill>
                  <a:schemeClr val="bg1"/>
                </a:solidFill>
                <a:effectLst>
                  <a:outerShdw blurRad="38100" dist="38100" dir="2700000" algn="tl">
                    <a:srgbClr val="000000">
                      <a:alpha val="43137"/>
                    </a:srgbClr>
                  </a:outerShdw>
                </a:effectLst>
              </a:rPr>
              <a:t>sur toutes les puissances terrestres.</a:t>
            </a:r>
          </a:p>
        </p:txBody>
      </p:sp>
      <p:sp>
        <p:nvSpPr>
          <p:cNvPr id="6" name="ZoneTexte 5">
            <a:extLst>
              <a:ext uri="{FF2B5EF4-FFF2-40B4-BE49-F238E27FC236}">
                <a16:creationId xmlns:a16="http://schemas.microsoft.com/office/drawing/2014/main" id="{8C81857E-C3EB-4631-B8A7-E3762C11DFA5}"/>
              </a:ext>
            </a:extLst>
          </p:cNvPr>
          <p:cNvSpPr txBox="1"/>
          <p:nvPr/>
        </p:nvSpPr>
        <p:spPr>
          <a:xfrm>
            <a:off x="399143" y="4808706"/>
            <a:ext cx="6162295" cy="1477328"/>
          </a:xfrm>
          <a:prstGeom prst="rect">
            <a:avLst/>
          </a:prstGeom>
          <a:blipFill dpi="0" rotWithShape="1">
            <a:blip r:embed="rId3">
              <a:alphaModFix amt="45000"/>
            </a:blip>
            <a:srcRect/>
            <a:stretch>
              <a:fillRect/>
            </a:stretch>
          </a:blipFill>
        </p:spPr>
        <p:txBody>
          <a:bodyPr wrap="square" rtlCol="0">
            <a:spAutoFit/>
          </a:bodyPr>
          <a:lstStyle/>
          <a:p>
            <a:pPr algn="just"/>
            <a:r>
              <a:rPr lang="fr-CH" dirty="0">
                <a:solidFill>
                  <a:srgbClr val="00FF99"/>
                </a:solidFill>
              </a:rPr>
              <a:t>Application pratique : </a:t>
            </a:r>
            <a:r>
              <a:rPr lang="fr-CH" dirty="0">
                <a:solidFill>
                  <a:schemeClr val="bg1"/>
                </a:solidFill>
                <a:effectLst>
                  <a:outerShdw blurRad="38100" dist="38100" dir="2700000" algn="tl">
                    <a:srgbClr val="000000">
                      <a:alpha val="43137"/>
                    </a:srgbClr>
                  </a:outerShdw>
                </a:effectLst>
              </a:rPr>
              <a:t>L’un des aspects importants du rêve, c’est l’assurance que nous pouvons confier nos vies à Dieu. Dieu est </a:t>
            </a:r>
            <a:br>
              <a:rPr lang="fr-CH" dirty="0">
                <a:solidFill>
                  <a:schemeClr val="bg1"/>
                </a:solidFill>
                <a:effectLst>
                  <a:outerShdw blurRad="38100" dist="38100" dir="2700000" algn="tl">
                    <a:srgbClr val="000000">
                      <a:alpha val="43137"/>
                    </a:srgbClr>
                  </a:outerShdw>
                </a:effectLst>
              </a:rPr>
            </a:br>
            <a:r>
              <a:rPr lang="fr-CH" dirty="0">
                <a:solidFill>
                  <a:schemeClr val="bg1"/>
                </a:solidFill>
                <a:effectLst>
                  <a:outerShdw blurRad="38100" dist="38100" dir="2700000" algn="tl">
                    <a:srgbClr val="000000">
                      <a:alpha val="43137"/>
                    </a:srgbClr>
                  </a:outerShdw>
                </a:effectLst>
              </a:rPr>
              <a:t>la véritable source de la sagesse et de la puissance. Il a répondu </a:t>
            </a:r>
            <a:br>
              <a:rPr lang="fr-CH" dirty="0">
                <a:solidFill>
                  <a:schemeClr val="bg1"/>
                </a:solidFill>
                <a:effectLst>
                  <a:outerShdw blurRad="38100" dist="38100" dir="2700000" algn="tl">
                    <a:srgbClr val="000000">
                      <a:alpha val="43137"/>
                    </a:srgbClr>
                  </a:outerShdw>
                </a:effectLst>
              </a:rPr>
            </a:br>
            <a:r>
              <a:rPr lang="fr-CH" dirty="0">
                <a:solidFill>
                  <a:schemeClr val="bg1"/>
                </a:solidFill>
                <a:effectLst>
                  <a:outerShdw blurRad="38100" dist="38100" dir="2700000" algn="tl">
                    <a:srgbClr val="000000">
                      <a:alpha val="43137"/>
                    </a:srgbClr>
                  </a:outerShdw>
                </a:effectLst>
              </a:rPr>
              <a:t>à la prière de Daniel et révélé le contenu et l’interprétation du </a:t>
            </a:r>
            <a:br>
              <a:rPr lang="fr-CH" dirty="0">
                <a:solidFill>
                  <a:schemeClr val="bg1"/>
                </a:solidFill>
                <a:effectLst>
                  <a:outerShdw blurRad="38100" dist="38100" dir="2700000" algn="tl">
                    <a:srgbClr val="000000">
                      <a:alpha val="43137"/>
                    </a:srgbClr>
                  </a:outerShdw>
                </a:effectLst>
              </a:rPr>
            </a:br>
            <a:r>
              <a:rPr lang="fr-CH" dirty="0">
                <a:solidFill>
                  <a:schemeClr val="bg1"/>
                </a:solidFill>
                <a:effectLst>
                  <a:outerShdw blurRad="38100" dist="38100" dir="2700000" algn="tl">
                    <a:srgbClr val="000000">
                      <a:alpha val="43137"/>
                    </a:srgbClr>
                  </a:outerShdw>
                </a:effectLst>
              </a:rPr>
              <a:t>rêve au prophète. Adorons et servons Dieu avec confiance. »</a:t>
            </a:r>
            <a:endParaRPr lang="fr-CH" dirty="0"/>
          </a:p>
        </p:txBody>
      </p:sp>
      <p:sp>
        <p:nvSpPr>
          <p:cNvPr id="7" name="ZoneTexte 6">
            <a:extLst>
              <a:ext uri="{FF2B5EF4-FFF2-40B4-BE49-F238E27FC236}">
                <a16:creationId xmlns:a16="http://schemas.microsoft.com/office/drawing/2014/main" id="{3E30D21F-F285-4320-98DA-33903A372BB6}"/>
              </a:ext>
            </a:extLst>
          </p:cNvPr>
          <p:cNvSpPr txBox="1"/>
          <p:nvPr/>
        </p:nvSpPr>
        <p:spPr>
          <a:xfrm>
            <a:off x="1120140" y="6355769"/>
            <a:ext cx="3977640" cy="307777"/>
          </a:xfrm>
          <a:prstGeom prst="rect">
            <a:avLst/>
          </a:prstGeom>
          <a:noFill/>
        </p:spPr>
        <p:txBody>
          <a:bodyPr wrap="square" rtlCol="0">
            <a:spAutoFit/>
          </a:bodyPr>
          <a:lstStyle/>
          <a:p>
            <a:r>
              <a:rPr lang="fr-CH" sz="1400" dirty="0">
                <a:solidFill>
                  <a:schemeClr val="bg1"/>
                </a:solidFill>
              </a:rPr>
              <a:t>(</a:t>
            </a:r>
            <a:r>
              <a:rPr lang="fr-CH" sz="1400" i="1" dirty="0">
                <a:solidFill>
                  <a:schemeClr val="bg1"/>
                </a:solidFill>
              </a:rPr>
              <a:t>Guide d’étude de la Bible</a:t>
            </a:r>
            <a:r>
              <a:rPr lang="fr-CH" sz="1400" dirty="0">
                <a:solidFill>
                  <a:schemeClr val="bg1"/>
                </a:solidFill>
              </a:rPr>
              <a:t>, coin du moniteur, p. 39.)</a:t>
            </a:r>
            <a:endParaRPr lang="fr-CH" dirty="0"/>
          </a:p>
        </p:txBody>
      </p:sp>
    </p:spTree>
    <p:extLst>
      <p:ext uri="{BB962C8B-B14F-4D97-AF65-F5344CB8AC3E}">
        <p14:creationId xmlns:p14="http://schemas.microsoft.com/office/powerpoint/2010/main" val="28310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par>
                          <p:cTn id="23" fill="hold">
                            <p:stCondLst>
                              <p:cond delay="500"/>
                            </p:stCondLst>
                            <p:childTnLst>
                              <p:par>
                                <p:cTn id="24" presetID="2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edg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9000" r="-149000"/>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5C039B-0666-4464-91E5-611BDB8E6B59}"/>
              </a:ext>
            </a:extLst>
          </p:cNvPr>
          <p:cNvSpPr>
            <a:spLocks noGrp="1"/>
          </p:cNvSpPr>
          <p:nvPr>
            <p:ph type="body" idx="1"/>
          </p:nvPr>
        </p:nvSpPr>
        <p:spPr>
          <a:xfrm>
            <a:off x="4716584" y="94547"/>
            <a:ext cx="3263900" cy="460420"/>
          </a:xfrm>
          <a:blipFill>
            <a:blip r:embed="rId2"/>
            <a:stretch>
              <a:fillRect/>
            </a:stretch>
          </a:blipFill>
          <a:ln w="28575">
            <a:solidFill>
              <a:schemeClr val="bg1"/>
            </a:solidFill>
          </a:ln>
        </p:spPr>
        <p:txBody>
          <a:bodyPr vert="horz" lIns="91440" tIns="45720" rIns="91440" bIns="45720" rtlCol="0" anchor="ctr">
            <a:normAutofit/>
          </a:bodyPr>
          <a:lstStyle/>
          <a:p>
            <a:pPr algn="ctr">
              <a:lnSpc>
                <a:spcPct val="100000"/>
              </a:lnSpc>
            </a:pPr>
            <a:r>
              <a:rPr lang="fr-CH" dirty="0">
                <a:solidFill>
                  <a:srgbClr val="00FF99"/>
                </a:solidFill>
                <a:latin typeface="Times New Roman" panose="02020603050405020304" pitchFamily="18" charset="0"/>
                <a:cs typeface="Times New Roman" panose="02020603050405020304" pitchFamily="18" charset="0"/>
              </a:rPr>
              <a:t>Daniel ch. 2. 1-9</a:t>
            </a:r>
          </a:p>
        </p:txBody>
      </p:sp>
      <p:sp>
        <p:nvSpPr>
          <p:cNvPr id="7" name="Espace réservé du contenu 3">
            <a:extLst>
              <a:ext uri="{FF2B5EF4-FFF2-40B4-BE49-F238E27FC236}">
                <a16:creationId xmlns:a16="http://schemas.microsoft.com/office/drawing/2014/main" id="{1AC9BCBE-6988-4094-B235-729590D5B1D3}"/>
              </a:ext>
            </a:extLst>
          </p:cNvPr>
          <p:cNvSpPr txBox="1">
            <a:spLocks/>
          </p:cNvSpPr>
          <p:nvPr/>
        </p:nvSpPr>
        <p:spPr>
          <a:xfrm>
            <a:off x="638910" y="138090"/>
            <a:ext cx="3107591" cy="6581820"/>
          </a:xfrm>
          <a:prstGeom prst="rect">
            <a:avLst/>
          </a:prstGeom>
          <a:blipFill>
            <a:blip r:embed="rId3"/>
            <a:stretch>
              <a:fillRect/>
            </a:stretch>
          </a:blipFill>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CH" sz="1600" dirty="0">
              <a:solidFill>
                <a:srgbClr val="00FF99"/>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a:t>
            </a:r>
            <a:r>
              <a:rPr lang="fr-CH" sz="1600" dirty="0">
                <a:solidFill>
                  <a:srgbClr val="00FF99"/>
                </a:solidFill>
                <a:latin typeface="Times New Roman" panose="02020603050405020304" pitchFamily="18" charset="0"/>
                <a:cs typeface="Times New Roman" panose="02020603050405020304" pitchFamily="18" charset="0"/>
              </a:rPr>
              <a:t> </a:t>
            </a:r>
            <a:r>
              <a:rPr lang="fr-CH" sz="1600" dirty="0">
                <a:solidFill>
                  <a:prstClr val="white"/>
                </a:solidFill>
                <a:latin typeface="Times New Roman" panose="02020603050405020304" pitchFamily="18" charset="0"/>
                <a:cs typeface="Times New Roman" panose="02020603050405020304" pitchFamily="18" charset="0"/>
              </a:rPr>
              <a:t>Pendant la deuxième année de son règne, Nabucodonosor fit un rêve. Il fut si troublé qu'il en perdit le sommeil.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2</a:t>
            </a:r>
            <a:r>
              <a:rPr lang="fr-CH" sz="1600" dirty="0">
                <a:solidFill>
                  <a:prstClr val="white"/>
                </a:solidFill>
                <a:latin typeface="Times New Roman" panose="02020603050405020304" pitchFamily="18" charset="0"/>
                <a:cs typeface="Times New Roman" panose="02020603050405020304" pitchFamily="18" charset="0"/>
              </a:rPr>
              <a:t> Il convoqua les devins, les magiciens, les sorciers et les astrologues, afin qu'ils racontent au roi ses rêves. Lorsqu'ils arrivèrent et se présentèrent devant le roi,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3</a:t>
            </a:r>
            <a:r>
              <a:rPr lang="fr-CH" sz="1600" dirty="0">
                <a:solidFill>
                  <a:prstClr val="white"/>
                </a:solidFill>
                <a:latin typeface="Times New Roman" panose="02020603050405020304" pitchFamily="18" charset="0"/>
                <a:cs typeface="Times New Roman" panose="02020603050405020304" pitchFamily="18" charset="0"/>
              </a:rPr>
              <a:t> il leur déclara : « J'ai fait un rêve qui m'a beaucoup troublé. J'aimerais comprendre ce rêve. »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4</a:t>
            </a:r>
            <a:r>
              <a:rPr lang="fr-CH" sz="1600" dirty="0">
                <a:solidFill>
                  <a:srgbClr val="00FF99"/>
                </a:solidFill>
                <a:latin typeface="Times New Roman" panose="02020603050405020304" pitchFamily="18" charset="0"/>
                <a:cs typeface="Times New Roman" panose="02020603050405020304" pitchFamily="18" charset="0"/>
              </a:rPr>
              <a:t> </a:t>
            </a:r>
            <a:r>
              <a:rPr lang="fr-CH" sz="1600" dirty="0">
                <a:solidFill>
                  <a:prstClr val="white"/>
                </a:solidFill>
                <a:latin typeface="Times New Roman" panose="02020603050405020304" pitchFamily="18" charset="0"/>
                <a:cs typeface="Times New Roman" panose="02020603050405020304" pitchFamily="18" charset="0"/>
              </a:rPr>
              <a:t>Les astrologues répondirent au roi, en langue araméenne :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srgbClr val="FFFF00"/>
                </a:solidFill>
                <a:latin typeface="Times New Roman" panose="02020603050405020304" pitchFamily="18" charset="0"/>
                <a:cs typeface="Times New Roman" panose="02020603050405020304" pitchFamily="18" charset="0"/>
              </a:rPr>
              <a:t>« Que le roi vive pour toujours ! Que le roi dise le rêve à ses serviteurs et nous en ferons connaître l'interprétation. »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5</a:t>
            </a:r>
            <a:r>
              <a:rPr lang="fr-CH" sz="1600" dirty="0">
                <a:solidFill>
                  <a:prstClr val="white"/>
                </a:solidFill>
                <a:latin typeface="Times New Roman" panose="02020603050405020304" pitchFamily="18" charset="0"/>
                <a:cs typeface="Times New Roman" panose="02020603050405020304" pitchFamily="18" charset="0"/>
              </a:rPr>
              <a:t> Le roi répondit aux astrologues : </a:t>
            </a:r>
            <a:r>
              <a:rPr lang="fr-CH" sz="1600" dirty="0">
                <a:solidFill>
                  <a:srgbClr val="FFC000"/>
                </a:solidFill>
                <a:latin typeface="Times New Roman" panose="02020603050405020304" pitchFamily="18" charset="0"/>
                <a:cs typeface="Times New Roman" panose="02020603050405020304" pitchFamily="18" charset="0"/>
              </a:rPr>
              <a:t>« Voici ma décision : si vous ne me révélez pas le rêve et son interprétation, vous serez mis en pièces et vos maisons seront transformées en tas d'ordures. </a:t>
            </a:r>
          </a:p>
          <a:p>
            <a:pPr marL="0" indent="0">
              <a:buNone/>
            </a:pPr>
            <a:endParaRPr lang="fr-CH" sz="1600" dirty="0">
              <a:solidFill>
                <a:prstClr val="white"/>
              </a:solidFill>
              <a:latin typeface="Times New Roman" panose="02020603050405020304" pitchFamily="18" charset="0"/>
              <a:cs typeface="Times New Roman" panose="02020603050405020304" pitchFamily="18" charset="0"/>
            </a:endParaRPr>
          </a:p>
          <a:p>
            <a:pPr marL="0" indent="0">
              <a:buNone/>
            </a:pPr>
            <a:endParaRPr lang="fr-CH" sz="1400" dirty="0">
              <a:solidFill>
                <a:prstClr val="white"/>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None/>
            </a:pPr>
            <a:r>
              <a:rPr lang="fr-CH" sz="1400" dirty="0">
                <a:solidFill>
                  <a:prstClr val="white"/>
                </a:solidFill>
                <a:latin typeface="Times New Roman" panose="02020603050405020304" pitchFamily="18" charset="0"/>
                <a:cs typeface="Times New Roman" panose="02020603050405020304" pitchFamily="18" charset="0"/>
              </a:rPr>
              <a:t> </a:t>
            </a:r>
            <a:endParaRPr lang="fr-CH" sz="1400" b="1" dirty="0">
              <a:solidFill>
                <a:schemeClr val="bg1"/>
              </a:solidFill>
              <a:latin typeface="Times New Roman" panose="02020603050405020304" pitchFamily="18" charset="0"/>
              <a:cs typeface="Times New Roman" panose="02020603050405020304" pitchFamily="18" charset="0"/>
            </a:endParaRPr>
          </a:p>
        </p:txBody>
      </p:sp>
      <p:sp>
        <p:nvSpPr>
          <p:cNvPr id="8" name="Espace réservé du contenu 3">
            <a:extLst>
              <a:ext uri="{FF2B5EF4-FFF2-40B4-BE49-F238E27FC236}">
                <a16:creationId xmlns:a16="http://schemas.microsoft.com/office/drawing/2014/main" id="{59411F65-AAF7-4BD2-BC8D-8E8456343891}"/>
              </a:ext>
            </a:extLst>
          </p:cNvPr>
          <p:cNvSpPr txBox="1">
            <a:spLocks/>
          </p:cNvSpPr>
          <p:nvPr/>
        </p:nvSpPr>
        <p:spPr>
          <a:xfrm>
            <a:off x="4572000" y="693058"/>
            <a:ext cx="3553069" cy="6070396"/>
          </a:xfrm>
          <a:prstGeom prst="rect">
            <a:avLst/>
          </a:prstGeom>
          <a:blipFill>
            <a:blip r:embed="rId9"/>
            <a:stretch>
              <a:fillRect/>
            </a:stretch>
          </a:blipFill>
          <a:ln>
            <a:solidFill>
              <a:schemeClr val="bg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6 </a:t>
            </a:r>
            <a:r>
              <a:rPr lang="fr-CH" sz="1600" dirty="0">
                <a:solidFill>
                  <a:srgbClr val="FFC000"/>
                </a:solidFill>
                <a:latin typeface="Times New Roman" panose="02020603050405020304" pitchFamily="18" charset="0"/>
                <a:cs typeface="Times New Roman" panose="02020603050405020304" pitchFamily="18" charset="0"/>
              </a:rPr>
              <a:t>Si au contraire vous me faites connaître le rêve et son interprétation, vous recevrez de moi des cadeaux, des récompenses et de grands honneurs. Alors, faites-moi connaître le rêve et son interprétation ! »</a:t>
            </a:r>
          </a:p>
          <a:p>
            <a:pPr mar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7 </a:t>
            </a:r>
            <a:r>
              <a:rPr lang="fr-CH" sz="1600" dirty="0">
                <a:solidFill>
                  <a:prstClr val="white"/>
                </a:solidFill>
                <a:latin typeface="Times New Roman" panose="02020603050405020304" pitchFamily="18" charset="0"/>
                <a:cs typeface="Times New Roman" panose="02020603050405020304" pitchFamily="18" charset="0"/>
              </a:rPr>
              <a:t>Ils répondirent pour la seconde fois :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srgbClr val="FFFF00"/>
                </a:solidFill>
                <a:latin typeface="Times New Roman" panose="02020603050405020304" pitchFamily="18" charset="0"/>
                <a:cs typeface="Times New Roman" panose="02020603050405020304" pitchFamily="18" charset="0"/>
              </a:rPr>
              <a:t>« Que le roi dise le rêve à ses serviteurs et nous en ferons connaître l'interprétation. » </a:t>
            </a:r>
          </a:p>
          <a:p>
            <a:pPr mar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8 </a:t>
            </a:r>
            <a:r>
              <a:rPr lang="fr-CH" sz="1600" dirty="0">
                <a:solidFill>
                  <a:prstClr val="white"/>
                </a:solidFill>
                <a:latin typeface="Times New Roman" panose="02020603050405020304" pitchFamily="18" charset="0"/>
                <a:cs typeface="Times New Roman" panose="02020603050405020304" pitchFamily="18" charset="0"/>
              </a:rPr>
              <a:t>Le roi reprit et dit :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srgbClr val="FFC000"/>
                </a:solidFill>
                <a:latin typeface="Times New Roman" panose="02020603050405020304" pitchFamily="18" charset="0"/>
                <a:cs typeface="Times New Roman" panose="02020603050405020304" pitchFamily="18" charset="0"/>
              </a:rPr>
              <a:t>« Je sais avec certitude que vous essayez de gagner du temps, parce que vous voyez que ma parole est ferme.</a:t>
            </a:r>
          </a:p>
          <a:p>
            <a:pPr mar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9</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rgbClr val="FFC000"/>
                </a:solidFill>
                <a:latin typeface="Times New Roman" panose="02020603050405020304" pitchFamily="18" charset="0"/>
                <a:cs typeface="Times New Roman" panose="02020603050405020304" pitchFamily="18" charset="0"/>
              </a:rPr>
              <a:t>Mais si vous ne me révélez pas le rêve, la sentence sera la même pour tous. Vous vous êtes concertés pour ne prononcer devant moi que des propos mensongers et trompeurs </a:t>
            </a:r>
            <a:r>
              <a:rPr lang="fr-CH" sz="1600" u="sng" dirty="0">
                <a:solidFill>
                  <a:schemeClr val="accent5">
                    <a:lumMod val="40000"/>
                    <a:lumOff val="60000"/>
                  </a:schemeClr>
                </a:solidFill>
                <a:latin typeface="Times New Roman" panose="02020603050405020304" pitchFamily="18" charset="0"/>
                <a:cs typeface="Times New Roman" panose="02020603050405020304" pitchFamily="18" charset="0"/>
              </a:rPr>
              <a:t>en attendant que les temps aient changé</a:t>
            </a:r>
            <a:r>
              <a:rPr lang="fr-CH" sz="1600" dirty="0">
                <a:solidFill>
                  <a:srgbClr val="FFC000"/>
                </a:solidFill>
                <a:latin typeface="Times New Roman" panose="02020603050405020304" pitchFamily="18" charset="0"/>
                <a:cs typeface="Times New Roman" panose="02020603050405020304" pitchFamily="18" charset="0"/>
              </a:rPr>
              <a:t>. Eh bien, non ! Dites-moi ce que j'ai rêvé, et je saurai ainsi que vous êtes capables de m'en faire connaître l'interprétation. » </a:t>
            </a:r>
          </a:p>
          <a:p>
            <a:pPr marL="0" lv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None/>
            </a:pPr>
            <a:endParaRPr lang="fr-CH"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64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9000" r="-149000"/>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5C039B-0666-4464-91E5-611BDB8E6B59}"/>
              </a:ext>
            </a:extLst>
          </p:cNvPr>
          <p:cNvSpPr>
            <a:spLocks noGrp="1"/>
          </p:cNvSpPr>
          <p:nvPr>
            <p:ph type="body" idx="1"/>
          </p:nvPr>
        </p:nvSpPr>
        <p:spPr>
          <a:xfrm>
            <a:off x="4620616" y="441280"/>
            <a:ext cx="3174138" cy="460420"/>
          </a:xfrm>
          <a:blipFill>
            <a:blip r:embed="rId2"/>
            <a:stretch>
              <a:fillRect/>
            </a:stretch>
          </a:blipFill>
          <a:ln w="28575">
            <a:solidFill>
              <a:schemeClr val="bg1"/>
            </a:solidFill>
          </a:ln>
        </p:spPr>
        <p:txBody>
          <a:bodyPr vert="horz" lIns="91440" tIns="45720" rIns="91440" bIns="45720" rtlCol="0" anchor="ctr">
            <a:normAutofit/>
          </a:bodyPr>
          <a:lstStyle/>
          <a:p>
            <a:pPr algn="ctr">
              <a:lnSpc>
                <a:spcPct val="100000"/>
              </a:lnSpc>
            </a:pPr>
            <a:r>
              <a:rPr lang="fr-CH" dirty="0">
                <a:solidFill>
                  <a:srgbClr val="00FF99"/>
                </a:solidFill>
                <a:latin typeface="Times New Roman" panose="02020603050405020304" pitchFamily="18" charset="0"/>
                <a:cs typeface="Times New Roman" panose="02020603050405020304" pitchFamily="18" charset="0"/>
              </a:rPr>
              <a:t>Daniel ch. 2. 10-16</a:t>
            </a:r>
          </a:p>
        </p:txBody>
      </p:sp>
      <p:sp>
        <p:nvSpPr>
          <p:cNvPr id="8" name="Espace réservé du contenu 3">
            <a:extLst>
              <a:ext uri="{FF2B5EF4-FFF2-40B4-BE49-F238E27FC236}">
                <a16:creationId xmlns:a16="http://schemas.microsoft.com/office/drawing/2014/main" id="{59411F65-AAF7-4BD2-BC8D-8E8456343891}"/>
              </a:ext>
            </a:extLst>
          </p:cNvPr>
          <p:cNvSpPr txBox="1">
            <a:spLocks/>
          </p:cNvSpPr>
          <p:nvPr/>
        </p:nvSpPr>
        <p:spPr>
          <a:xfrm>
            <a:off x="482600" y="187280"/>
            <a:ext cx="3291114" cy="6216316"/>
          </a:xfrm>
          <a:prstGeom prst="rect">
            <a:avLst/>
          </a:prstGeom>
          <a:blipFill>
            <a:blip r:embed="rId3"/>
            <a:stretch>
              <a:fillRect/>
            </a:stretch>
          </a:blipFill>
          <a:ln>
            <a:solidFill>
              <a:schemeClr val="bg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None/>
            </a:pPr>
            <a:endParaRPr lang="fr-CH" sz="17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2000" dirty="0">
                <a:solidFill>
                  <a:srgbClr val="00FF99"/>
                </a:solidFill>
                <a:latin typeface="Times New Roman" panose="02020603050405020304" pitchFamily="18" charset="0"/>
                <a:cs typeface="Times New Roman" panose="02020603050405020304" pitchFamily="18" charset="0"/>
              </a:rPr>
              <a:t>10</a:t>
            </a:r>
            <a:r>
              <a:rPr lang="fr-CH" sz="2000" dirty="0">
                <a:solidFill>
                  <a:prstClr val="white"/>
                </a:solidFill>
                <a:latin typeface="Times New Roman" panose="02020603050405020304" pitchFamily="18" charset="0"/>
                <a:cs typeface="Times New Roman" panose="02020603050405020304" pitchFamily="18" charset="0"/>
              </a:rPr>
              <a:t> Les astrologues reprirent en présence du roi : </a:t>
            </a:r>
            <a:r>
              <a:rPr lang="fr-CH" sz="2000" dirty="0">
                <a:solidFill>
                  <a:srgbClr val="FFFF00"/>
                </a:solidFill>
                <a:latin typeface="Times New Roman" panose="02020603050405020304" pitchFamily="18" charset="0"/>
                <a:cs typeface="Times New Roman" panose="02020603050405020304" pitchFamily="18" charset="0"/>
              </a:rPr>
              <a:t>« Aucun être humain sur la terre n'est capable de faire ce que le roi exige ! D'ailleurs, aucun roi, même grand ou puissant, n'a jamais demandé une chose pareille à un devin, à un magicien ou à un astrologue. </a:t>
            </a:r>
          </a:p>
          <a:p>
            <a:pPr marL="0" lvl="0" indent="0" algn="ctr" defTabSz="457200">
              <a:lnSpc>
                <a:spcPct val="100000"/>
              </a:lnSpc>
              <a:spcBef>
                <a:spcPts val="0"/>
              </a:spcBef>
              <a:buNone/>
            </a:pPr>
            <a:endParaRPr lang="fr-CH" sz="20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2000" dirty="0">
                <a:solidFill>
                  <a:srgbClr val="00FF99"/>
                </a:solidFill>
                <a:latin typeface="Times New Roman" panose="02020603050405020304" pitchFamily="18" charset="0"/>
                <a:cs typeface="Times New Roman" panose="02020603050405020304" pitchFamily="18" charset="0"/>
              </a:rPr>
              <a:t>11</a:t>
            </a:r>
            <a:r>
              <a:rPr lang="fr-CH" sz="2000" dirty="0">
                <a:solidFill>
                  <a:prstClr val="white"/>
                </a:solidFill>
                <a:latin typeface="Times New Roman" panose="02020603050405020304" pitchFamily="18" charset="0"/>
                <a:cs typeface="Times New Roman" panose="02020603050405020304" pitchFamily="18" charset="0"/>
              </a:rPr>
              <a:t> </a:t>
            </a:r>
            <a:r>
              <a:rPr lang="fr-CH" sz="2000" dirty="0">
                <a:solidFill>
                  <a:srgbClr val="FFFF00"/>
                </a:solidFill>
                <a:latin typeface="Times New Roman" panose="02020603050405020304" pitchFamily="18" charset="0"/>
                <a:cs typeface="Times New Roman" panose="02020603050405020304" pitchFamily="18" charset="0"/>
              </a:rPr>
              <a:t>Ce que le roi exige est excessif : personne ne peut donner la réponse au roi, sinon les dieux, </a:t>
            </a:r>
            <a:br>
              <a:rPr lang="fr-CH" sz="2000" dirty="0">
                <a:solidFill>
                  <a:srgbClr val="FFFF00"/>
                </a:solidFill>
                <a:latin typeface="Times New Roman" panose="02020603050405020304" pitchFamily="18" charset="0"/>
                <a:cs typeface="Times New Roman" panose="02020603050405020304" pitchFamily="18" charset="0"/>
              </a:rPr>
            </a:br>
            <a:r>
              <a:rPr lang="fr-CH" sz="2000" dirty="0">
                <a:solidFill>
                  <a:srgbClr val="FFFF00"/>
                </a:solidFill>
                <a:latin typeface="Times New Roman" panose="02020603050405020304" pitchFamily="18" charset="0"/>
                <a:cs typeface="Times New Roman" panose="02020603050405020304" pitchFamily="18" charset="0"/>
              </a:rPr>
              <a:t>mais ils n'habitent pas </a:t>
            </a:r>
            <a:br>
              <a:rPr lang="fr-CH" sz="2000" dirty="0">
                <a:solidFill>
                  <a:srgbClr val="FFFF00"/>
                </a:solidFill>
                <a:latin typeface="Times New Roman" panose="02020603050405020304" pitchFamily="18" charset="0"/>
                <a:cs typeface="Times New Roman" panose="02020603050405020304" pitchFamily="18" charset="0"/>
              </a:rPr>
            </a:br>
            <a:r>
              <a:rPr lang="fr-CH" sz="2000" dirty="0">
                <a:solidFill>
                  <a:srgbClr val="FFFF00"/>
                </a:solidFill>
                <a:latin typeface="Times New Roman" panose="02020603050405020304" pitchFamily="18" charset="0"/>
                <a:cs typeface="Times New Roman" panose="02020603050405020304" pitchFamily="18" charset="0"/>
              </a:rPr>
              <a:t>parmi les êtres humains. »</a:t>
            </a:r>
          </a:p>
          <a:p>
            <a:pPr marL="0" lvl="0" indent="0" algn="ctr" defTabSz="457200">
              <a:lnSpc>
                <a:spcPct val="100000"/>
              </a:lnSpc>
              <a:spcBef>
                <a:spcPts val="0"/>
              </a:spcBef>
              <a:buNone/>
            </a:pPr>
            <a:endParaRPr lang="fr-CH" sz="20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2000" dirty="0">
                <a:solidFill>
                  <a:srgbClr val="00FF99"/>
                </a:solidFill>
                <a:latin typeface="Times New Roman" panose="02020603050405020304" pitchFamily="18" charset="0"/>
                <a:cs typeface="Times New Roman" panose="02020603050405020304" pitchFamily="18" charset="0"/>
              </a:rPr>
              <a:t>12 Alors le roi entra dans une très violente colère et il ordonna </a:t>
            </a:r>
            <a:br>
              <a:rPr lang="fr-CH" sz="2000" dirty="0">
                <a:solidFill>
                  <a:srgbClr val="00FF99"/>
                </a:solidFill>
                <a:latin typeface="Times New Roman" panose="02020603050405020304" pitchFamily="18" charset="0"/>
                <a:cs typeface="Times New Roman" panose="02020603050405020304" pitchFamily="18" charset="0"/>
              </a:rPr>
            </a:br>
            <a:r>
              <a:rPr lang="fr-CH" sz="2000" dirty="0">
                <a:solidFill>
                  <a:srgbClr val="00FF99"/>
                </a:solidFill>
                <a:latin typeface="Times New Roman" panose="02020603050405020304" pitchFamily="18" charset="0"/>
                <a:cs typeface="Times New Roman" panose="02020603050405020304" pitchFamily="18" charset="0"/>
              </a:rPr>
              <a:t>de mettre à mort tous </a:t>
            </a:r>
            <a:br>
              <a:rPr lang="fr-CH" sz="2000" dirty="0">
                <a:solidFill>
                  <a:srgbClr val="00FF99"/>
                </a:solidFill>
                <a:latin typeface="Times New Roman" panose="02020603050405020304" pitchFamily="18" charset="0"/>
                <a:cs typeface="Times New Roman" panose="02020603050405020304" pitchFamily="18" charset="0"/>
              </a:rPr>
            </a:br>
            <a:r>
              <a:rPr lang="fr-CH" sz="2000" dirty="0">
                <a:solidFill>
                  <a:srgbClr val="00FF99"/>
                </a:solidFill>
                <a:latin typeface="Times New Roman" panose="02020603050405020304" pitchFamily="18" charset="0"/>
                <a:cs typeface="Times New Roman" panose="02020603050405020304" pitchFamily="18" charset="0"/>
              </a:rPr>
              <a:t>les sages de Babylone. </a:t>
            </a:r>
            <a:br>
              <a:rPr lang="fr-CH" sz="2000" dirty="0">
                <a:solidFill>
                  <a:prstClr val="white"/>
                </a:solidFill>
                <a:latin typeface="Times New Roman" panose="02020603050405020304" pitchFamily="18" charset="0"/>
                <a:cs typeface="Times New Roman" panose="02020603050405020304" pitchFamily="18" charset="0"/>
              </a:rPr>
            </a:br>
            <a:endParaRPr lang="fr-CH" sz="20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2000" dirty="0">
                <a:solidFill>
                  <a:srgbClr val="00FF99"/>
                </a:solidFill>
                <a:latin typeface="Times New Roman" panose="02020603050405020304" pitchFamily="18" charset="0"/>
                <a:cs typeface="Times New Roman" panose="02020603050405020304" pitchFamily="18" charset="0"/>
              </a:rPr>
              <a:t>13</a:t>
            </a:r>
            <a:r>
              <a:rPr lang="fr-CH" sz="2000" dirty="0">
                <a:solidFill>
                  <a:prstClr val="white"/>
                </a:solidFill>
                <a:latin typeface="Times New Roman" panose="02020603050405020304" pitchFamily="18" charset="0"/>
                <a:cs typeface="Times New Roman" panose="02020603050405020304" pitchFamily="18" charset="0"/>
              </a:rPr>
              <a:t> </a:t>
            </a:r>
            <a:r>
              <a:rPr lang="fr-CH" sz="2000" dirty="0">
                <a:solidFill>
                  <a:srgbClr val="00FF99"/>
                </a:solidFill>
                <a:latin typeface="Times New Roman" panose="02020603050405020304" pitchFamily="18" charset="0"/>
                <a:cs typeface="Times New Roman" panose="02020603050405020304" pitchFamily="18" charset="0"/>
              </a:rPr>
              <a:t>Cette sentence fut publiée, </a:t>
            </a:r>
            <a:br>
              <a:rPr lang="fr-CH" sz="2000" dirty="0">
                <a:solidFill>
                  <a:srgbClr val="00FF99"/>
                </a:solidFill>
                <a:latin typeface="Times New Roman" panose="02020603050405020304" pitchFamily="18" charset="0"/>
                <a:cs typeface="Times New Roman" panose="02020603050405020304" pitchFamily="18" charset="0"/>
              </a:rPr>
            </a:br>
            <a:r>
              <a:rPr lang="fr-CH" sz="2000" dirty="0">
                <a:solidFill>
                  <a:srgbClr val="00FF99"/>
                </a:solidFill>
                <a:latin typeface="Times New Roman" panose="02020603050405020304" pitchFamily="18" charset="0"/>
                <a:cs typeface="Times New Roman" panose="02020603050405020304" pitchFamily="18" charset="0"/>
              </a:rPr>
              <a:t>et les sages allaient être exécutés. </a:t>
            </a:r>
            <a:br>
              <a:rPr lang="fr-CH" sz="2000" dirty="0">
                <a:solidFill>
                  <a:srgbClr val="00FF99"/>
                </a:solidFill>
                <a:latin typeface="Times New Roman" panose="02020603050405020304" pitchFamily="18" charset="0"/>
                <a:cs typeface="Times New Roman" panose="02020603050405020304" pitchFamily="18" charset="0"/>
              </a:rPr>
            </a:br>
            <a:r>
              <a:rPr lang="fr-CH" sz="2000" dirty="0">
                <a:solidFill>
                  <a:prstClr val="white"/>
                </a:solidFill>
                <a:latin typeface="Times New Roman" panose="02020603050405020304" pitchFamily="18" charset="0"/>
                <a:cs typeface="Times New Roman" panose="02020603050405020304" pitchFamily="18" charset="0"/>
              </a:rPr>
              <a:t>On chercha donc aussi Daniel </a:t>
            </a:r>
            <a:br>
              <a:rPr lang="fr-CH" sz="2000" dirty="0">
                <a:solidFill>
                  <a:prstClr val="white"/>
                </a:solidFill>
                <a:latin typeface="Times New Roman" panose="02020603050405020304" pitchFamily="18" charset="0"/>
                <a:cs typeface="Times New Roman" panose="02020603050405020304" pitchFamily="18" charset="0"/>
              </a:rPr>
            </a:br>
            <a:r>
              <a:rPr lang="fr-CH" sz="2000" dirty="0">
                <a:solidFill>
                  <a:prstClr val="white"/>
                </a:solidFill>
                <a:latin typeface="Times New Roman" panose="02020603050405020304" pitchFamily="18" charset="0"/>
                <a:cs typeface="Times New Roman" panose="02020603050405020304" pitchFamily="18" charset="0"/>
              </a:rPr>
              <a:t>et ses compagnons </a:t>
            </a:r>
            <a:br>
              <a:rPr lang="fr-CH" sz="2000" dirty="0">
                <a:solidFill>
                  <a:prstClr val="white"/>
                </a:solidFill>
                <a:latin typeface="Times New Roman" panose="02020603050405020304" pitchFamily="18" charset="0"/>
                <a:cs typeface="Times New Roman" panose="02020603050405020304" pitchFamily="18" charset="0"/>
              </a:rPr>
            </a:br>
            <a:r>
              <a:rPr lang="fr-CH" sz="2000" dirty="0">
                <a:solidFill>
                  <a:prstClr val="white"/>
                </a:solidFill>
                <a:latin typeface="Times New Roman" panose="02020603050405020304" pitchFamily="18" charset="0"/>
                <a:cs typeface="Times New Roman" panose="02020603050405020304" pitchFamily="18" charset="0"/>
              </a:rPr>
              <a:t>pour les faire mourir.</a:t>
            </a:r>
          </a:p>
          <a:p>
            <a:pPr marL="0" lv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None/>
            </a:pPr>
            <a:r>
              <a:rPr lang="fr-CH" sz="1600" dirty="0">
                <a:solidFill>
                  <a:prstClr val="white"/>
                </a:solidFill>
                <a:latin typeface="Times New Roman" panose="02020603050405020304" pitchFamily="18" charset="0"/>
                <a:cs typeface="Times New Roman" panose="02020603050405020304" pitchFamily="18" charset="0"/>
              </a:rPr>
              <a:t> </a:t>
            </a:r>
            <a:endParaRPr lang="fr-CH" sz="1400" dirty="0">
              <a:solidFill>
                <a:prstClr val="white"/>
              </a:solidFill>
              <a:latin typeface="Times New Roman" panose="02020603050405020304" pitchFamily="18" charset="0"/>
              <a:cs typeface="Times New Roman" panose="02020603050405020304" pitchFamily="18" charset="0"/>
            </a:endParaRPr>
          </a:p>
        </p:txBody>
      </p:sp>
      <p:sp>
        <p:nvSpPr>
          <p:cNvPr id="10" name="Espace réservé du contenu 3">
            <a:extLst>
              <a:ext uri="{FF2B5EF4-FFF2-40B4-BE49-F238E27FC236}">
                <a16:creationId xmlns:a16="http://schemas.microsoft.com/office/drawing/2014/main" id="{99D1A5AF-ECB0-40AC-BCA6-9D4C8E062BF6}"/>
              </a:ext>
            </a:extLst>
          </p:cNvPr>
          <p:cNvSpPr txBox="1">
            <a:spLocks/>
          </p:cNvSpPr>
          <p:nvPr/>
        </p:nvSpPr>
        <p:spPr>
          <a:xfrm>
            <a:off x="4737100" y="1352883"/>
            <a:ext cx="3057654" cy="5265631"/>
          </a:xfrm>
          <a:prstGeom prst="rect">
            <a:avLst/>
          </a:prstGeom>
          <a:blipFill>
            <a:blip r:embed="rId3"/>
            <a:stretch>
              <a:fillRect/>
            </a:stretch>
          </a:blipFill>
          <a:ln>
            <a:solidFill>
              <a:schemeClr val="bg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None/>
            </a:pPr>
            <a:r>
              <a:rPr lang="fr-CH" sz="1700" dirty="0">
                <a:solidFill>
                  <a:srgbClr val="00FF99"/>
                </a:solidFill>
                <a:latin typeface="Times New Roman" panose="02020603050405020304" pitchFamily="18" charset="0"/>
                <a:cs typeface="Times New Roman" panose="02020603050405020304" pitchFamily="18" charset="0"/>
              </a:rPr>
              <a:t>Dieu révèle à Daniel </a:t>
            </a:r>
            <a:br>
              <a:rPr lang="fr-CH" sz="1700" dirty="0">
                <a:solidFill>
                  <a:srgbClr val="00FF99"/>
                </a:solidFill>
                <a:latin typeface="Times New Roman" panose="02020603050405020304" pitchFamily="18" charset="0"/>
                <a:cs typeface="Times New Roman" panose="02020603050405020304" pitchFamily="18" charset="0"/>
              </a:rPr>
            </a:br>
            <a:r>
              <a:rPr lang="fr-CH" sz="1700" dirty="0">
                <a:solidFill>
                  <a:srgbClr val="00FF99"/>
                </a:solidFill>
                <a:latin typeface="Times New Roman" panose="02020603050405020304" pitchFamily="18" charset="0"/>
                <a:cs typeface="Times New Roman" panose="02020603050405020304" pitchFamily="18" charset="0"/>
              </a:rPr>
              <a:t>le rêve du roi</a:t>
            </a:r>
          </a:p>
          <a:p>
            <a:pPr marL="0" lvl="0" indent="0" defTabSz="457200">
              <a:lnSpc>
                <a:spcPct val="100000"/>
              </a:lnSpc>
              <a:spcBef>
                <a:spcPts val="0"/>
              </a:spcBef>
              <a:buNone/>
            </a:pPr>
            <a:endParaRPr lang="fr-CH" sz="17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1700" dirty="0">
                <a:solidFill>
                  <a:srgbClr val="00FF99"/>
                </a:solidFill>
                <a:latin typeface="Times New Roman" panose="02020603050405020304" pitchFamily="18" charset="0"/>
                <a:cs typeface="Times New Roman" panose="02020603050405020304" pitchFamily="18" charset="0"/>
              </a:rPr>
              <a:t>14</a:t>
            </a:r>
            <a:r>
              <a:rPr lang="fr-CH" sz="1700" dirty="0">
                <a:solidFill>
                  <a:prstClr val="white"/>
                </a:solidFill>
                <a:latin typeface="Times New Roman" panose="02020603050405020304" pitchFamily="18" charset="0"/>
                <a:cs typeface="Times New Roman" panose="02020603050405020304" pitchFamily="18" charset="0"/>
              </a:rPr>
              <a:t> Daniel s'adressa de manière prudente et avisée au capitaine Ariok, chef des gardes du roi, qui s'était mis en route </a:t>
            </a:r>
            <a:br>
              <a:rPr lang="fr-CH" sz="1700" dirty="0">
                <a:solidFill>
                  <a:prstClr val="white"/>
                </a:solidFill>
                <a:latin typeface="Times New Roman" panose="02020603050405020304" pitchFamily="18" charset="0"/>
                <a:cs typeface="Times New Roman" panose="02020603050405020304" pitchFamily="18" charset="0"/>
              </a:rPr>
            </a:br>
            <a:r>
              <a:rPr lang="fr-CH" sz="1700" dirty="0">
                <a:solidFill>
                  <a:prstClr val="white"/>
                </a:solidFill>
                <a:latin typeface="Times New Roman" panose="02020603050405020304" pitchFamily="18" charset="0"/>
                <a:cs typeface="Times New Roman" panose="02020603050405020304" pitchFamily="18" charset="0"/>
              </a:rPr>
              <a:t>pour mettre à mort </a:t>
            </a:r>
            <a:br>
              <a:rPr lang="fr-CH" sz="1700" dirty="0">
                <a:solidFill>
                  <a:prstClr val="white"/>
                </a:solidFill>
                <a:latin typeface="Times New Roman" panose="02020603050405020304" pitchFamily="18" charset="0"/>
                <a:cs typeface="Times New Roman" panose="02020603050405020304" pitchFamily="18" charset="0"/>
              </a:rPr>
            </a:br>
            <a:r>
              <a:rPr lang="fr-CH" sz="1700" dirty="0">
                <a:solidFill>
                  <a:prstClr val="white"/>
                </a:solidFill>
                <a:latin typeface="Times New Roman" panose="02020603050405020304" pitchFamily="18" charset="0"/>
                <a:cs typeface="Times New Roman" panose="02020603050405020304" pitchFamily="18" charset="0"/>
              </a:rPr>
              <a:t>les sages de Babylone. </a:t>
            </a:r>
          </a:p>
          <a:p>
            <a:pPr marL="0" lvl="0" indent="0" algn="ctr" defTabSz="457200">
              <a:lnSpc>
                <a:spcPct val="100000"/>
              </a:lnSpc>
              <a:spcBef>
                <a:spcPts val="0"/>
              </a:spcBef>
              <a:buNone/>
            </a:pPr>
            <a:endParaRPr lang="fr-CH" sz="17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1700" dirty="0">
                <a:solidFill>
                  <a:srgbClr val="00FF99"/>
                </a:solidFill>
                <a:latin typeface="Times New Roman" panose="02020603050405020304" pitchFamily="18" charset="0"/>
                <a:cs typeface="Times New Roman" panose="02020603050405020304" pitchFamily="18" charset="0"/>
              </a:rPr>
              <a:t>15</a:t>
            </a:r>
            <a:r>
              <a:rPr lang="fr-CH" sz="1700" dirty="0">
                <a:solidFill>
                  <a:prstClr val="white"/>
                </a:solidFill>
                <a:latin typeface="Times New Roman" panose="02020603050405020304" pitchFamily="18" charset="0"/>
                <a:cs typeface="Times New Roman" panose="02020603050405020304" pitchFamily="18" charset="0"/>
              </a:rPr>
              <a:t> Il lui demanda : </a:t>
            </a:r>
            <a:br>
              <a:rPr lang="fr-CH" sz="1700" dirty="0">
                <a:solidFill>
                  <a:prstClr val="white"/>
                </a:solidFill>
                <a:latin typeface="Times New Roman" panose="02020603050405020304" pitchFamily="18" charset="0"/>
                <a:cs typeface="Times New Roman" panose="02020603050405020304" pitchFamily="18" charset="0"/>
              </a:rPr>
            </a:br>
            <a:r>
              <a:rPr lang="fr-CH" sz="1700" dirty="0">
                <a:solidFill>
                  <a:srgbClr val="00FF00"/>
                </a:solidFill>
                <a:latin typeface="Times New Roman" panose="02020603050405020304" pitchFamily="18" charset="0"/>
                <a:cs typeface="Times New Roman" panose="02020603050405020304" pitchFamily="18" charset="0"/>
              </a:rPr>
              <a:t>« Pourquoi la sentence du roi est-elle si dure ? » </a:t>
            </a:r>
            <a:br>
              <a:rPr lang="fr-CH" sz="1700" dirty="0">
                <a:solidFill>
                  <a:srgbClr val="00FF00"/>
                </a:solidFill>
                <a:latin typeface="Times New Roman" panose="02020603050405020304" pitchFamily="18" charset="0"/>
                <a:cs typeface="Times New Roman" panose="02020603050405020304" pitchFamily="18" charset="0"/>
              </a:rPr>
            </a:br>
            <a:r>
              <a:rPr lang="fr-CH" sz="1700" dirty="0">
                <a:solidFill>
                  <a:prstClr val="white"/>
                </a:solidFill>
                <a:latin typeface="Times New Roman" panose="02020603050405020304" pitchFamily="18" charset="0"/>
                <a:cs typeface="Times New Roman" panose="02020603050405020304" pitchFamily="18" charset="0"/>
              </a:rPr>
              <a:t>Ariok lui exposa l'affaire.</a:t>
            </a:r>
            <a:br>
              <a:rPr lang="fr-CH" sz="1700" dirty="0">
                <a:solidFill>
                  <a:prstClr val="white"/>
                </a:solidFill>
                <a:latin typeface="Times New Roman" panose="02020603050405020304" pitchFamily="18" charset="0"/>
                <a:cs typeface="Times New Roman" panose="02020603050405020304" pitchFamily="18" charset="0"/>
              </a:rPr>
            </a:br>
            <a:br>
              <a:rPr lang="fr-CH" sz="1700" dirty="0">
                <a:solidFill>
                  <a:prstClr val="white"/>
                </a:solidFill>
                <a:latin typeface="Times New Roman" panose="02020603050405020304" pitchFamily="18" charset="0"/>
                <a:cs typeface="Times New Roman" panose="02020603050405020304" pitchFamily="18" charset="0"/>
              </a:rPr>
            </a:br>
            <a:r>
              <a:rPr lang="fr-CH" sz="1700" dirty="0">
                <a:solidFill>
                  <a:srgbClr val="00FF99"/>
                </a:solidFill>
                <a:latin typeface="Times New Roman" panose="02020603050405020304" pitchFamily="18" charset="0"/>
                <a:cs typeface="Times New Roman" panose="02020603050405020304" pitchFamily="18" charset="0"/>
              </a:rPr>
              <a:t>16</a:t>
            </a:r>
            <a:r>
              <a:rPr lang="fr-CH" sz="1700" dirty="0">
                <a:solidFill>
                  <a:prstClr val="white"/>
                </a:solidFill>
                <a:latin typeface="Times New Roman" panose="02020603050405020304" pitchFamily="18" charset="0"/>
                <a:cs typeface="Times New Roman" panose="02020603050405020304" pitchFamily="18" charset="0"/>
              </a:rPr>
              <a:t> Aussitôt Daniel se rendit chez le roi pour le prier </a:t>
            </a:r>
            <a:br>
              <a:rPr lang="fr-CH" sz="1700" dirty="0">
                <a:solidFill>
                  <a:prstClr val="white"/>
                </a:solidFill>
                <a:latin typeface="Times New Roman" panose="02020603050405020304" pitchFamily="18" charset="0"/>
                <a:cs typeface="Times New Roman" panose="02020603050405020304" pitchFamily="18" charset="0"/>
              </a:rPr>
            </a:br>
            <a:r>
              <a:rPr lang="fr-CH" sz="1700" dirty="0">
                <a:solidFill>
                  <a:srgbClr val="00FF00"/>
                </a:solidFill>
                <a:latin typeface="Times New Roman" panose="02020603050405020304" pitchFamily="18" charset="0"/>
                <a:cs typeface="Times New Roman" panose="02020603050405020304" pitchFamily="18" charset="0"/>
              </a:rPr>
              <a:t>de lui accorder un délai, </a:t>
            </a:r>
            <a:br>
              <a:rPr lang="fr-CH" sz="1700" dirty="0">
                <a:solidFill>
                  <a:srgbClr val="00FF00"/>
                </a:solidFill>
                <a:latin typeface="Times New Roman" panose="02020603050405020304" pitchFamily="18" charset="0"/>
                <a:cs typeface="Times New Roman" panose="02020603050405020304" pitchFamily="18" charset="0"/>
              </a:rPr>
            </a:br>
            <a:r>
              <a:rPr lang="fr-CH" sz="1700" dirty="0">
                <a:solidFill>
                  <a:srgbClr val="00FF00"/>
                </a:solidFill>
                <a:latin typeface="Times New Roman" panose="02020603050405020304" pitchFamily="18" charset="0"/>
                <a:cs typeface="Times New Roman" panose="02020603050405020304" pitchFamily="18" charset="0"/>
              </a:rPr>
              <a:t>afin qu'il communique l'interprétation au roi.</a:t>
            </a:r>
            <a:endParaRPr lang="fr-CH" sz="1700" b="1" dirty="0">
              <a:solidFill>
                <a:srgbClr val="00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1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9000" r="-149000"/>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5C039B-0666-4464-91E5-611BDB8E6B59}"/>
              </a:ext>
            </a:extLst>
          </p:cNvPr>
          <p:cNvSpPr>
            <a:spLocks noGrp="1"/>
          </p:cNvSpPr>
          <p:nvPr>
            <p:ph type="body" idx="1"/>
          </p:nvPr>
        </p:nvSpPr>
        <p:spPr>
          <a:xfrm>
            <a:off x="4684345" y="314280"/>
            <a:ext cx="3187700" cy="460420"/>
          </a:xfrm>
          <a:blipFill>
            <a:blip r:embed="rId2"/>
            <a:stretch>
              <a:fillRect/>
            </a:stretch>
          </a:blipFill>
          <a:ln w="28575">
            <a:solidFill>
              <a:schemeClr val="bg1"/>
            </a:solidFill>
          </a:ln>
        </p:spPr>
        <p:txBody>
          <a:bodyPr vert="horz" lIns="91440" tIns="45720" rIns="91440" bIns="45720" rtlCol="0" anchor="ctr">
            <a:noAutofit/>
          </a:bodyPr>
          <a:lstStyle/>
          <a:p>
            <a:pPr algn="ctr">
              <a:lnSpc>
                <a:spcPct val="100000"/>
              </a:lnSpc>
            </a:pPr>
            <a:r>
              <a:rPr lang="fr-CH" dirty="0">
                <a:solidFill>
                  <a:srgbClr val="00FF99"/>
                </a:solidFill>
                <a:latin typeface="Times New Roman" panose="02020603050405020304" pitchFamily="18" charset="0"/>
                <a:cs typeface="Times New Roman" panose="02020603050405020304" pitchFamily="18" charset="0"/>
              </a:rPr>
              <a:t>Daniel ch. 2. 17-25</a:t>
            </a:r>
          </a:p>
        </p:txBody>
      </p:sp>
      <p:sp>
        <p:nvSpPr>
          <p:cNvPr id="7" name="Espace réservé du contenu 3">
            <a:extLst>
              <a:ext uri="{FF2B5EF4-FFF2-40B4-BE49-F238E27FC236}">
                <a16:creationId xmlns:a16="http://schemas.microsoft.com/office/drawing/2014/main" id="{1AC9BCBE-6988-4094-B235-729590D5B1D3}"/>
              </a:ext>
            </a:extLst>
          </p:cNvPr>
          <p:cNvSpPr txBox="1">
            <a:spLocks/>
          </p:cNvSpPr>
          <p:nvPr/>
        </p:nvSpPr>
        <p:spPr>
          <a:xfrm>
            <a:off x="575409" y="417490"/>
            <a:ext cx="3437791" cy="6331653"/>
          </a:xfrm>
          <a:prstGeom prst="rect">
            <a:avLst/>
          </a:prstGeom>
          <a:blipFill>
            <a:blip r:embed="rId3"/>
            <a:stretch>
              <a:fillRect/>
            </a:stretch>
          </a:blipFill>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17 </a:t>
            </a:r>
            <a:r>
              <a:rPr lang="fr-CH" sz="1600" dirty="0">
                <a:solidFill>
                  <a:prstClr val="white"/>
                </a:solidFill>
                <a:latin typeface="Times New Roman" panose="02020603050405020304" pitchFamily="18" charset="0"/>
                <a:cs typeface="Times New Roman" panose="02020603050405020304" pitchFamily="18" charset="0"/>
              </a:rPr>
              <a:t>De retour dans sa maison, Daniel révéla toute l'affaire à ses compagnons Hanania, Michaël et Azaria ;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18</a:t>
            </a:r>
            <a:r>
              <a:rPr lang="fr-CH" sz="1600" dirty="0">
                <a:solidFill>
                  <a:prstClr val="white"/>
                </a:solidFill>
                <a:latin typeface="Times New Roman" panose="02020603050405020304" pitchFamily="18" charset="0"/>
                <a:cs typeface="Times New Roman" panose="02020603050405020304" pitchFamily="18" charset="0"/>
              </a:rPr>
              <a:t> il les invita à implorer la grâce du Dieu des cieux au sujet de ce mystère, pour qu'on n'exécute pas Daniel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et ses compagnons avec les autres sages de Babylone.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19</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Et le mystère fut révélé à Daniel pendant la nuit, au cours d'une vision. </a:t>
            </a:r>
            <a:r>
              <a:rPr lang="fr-CH" sz="1600" dirty="0">
                <a:solidFill>
                  <a:prstClr val="white"/>
                </a:solidFill>
                <a:latin typeface="Times New Roman" panose="02020603050405020304" pitchFamily="18" charset="0"/>
                <a:cs typeface="Times New Roman" panose="02020603050405020304" pitchFamily="18" charset="0"/>
              </a:rPr>
              <a:t>Alors Daniel se mit à bénir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le Dieu des cieux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20</a:t>
            </a:r>
            <a:r>
              <a:rPr lang="fr-CH" sz="1600" dirty="0">
                <a:solidFill>
                  <a:prstClr val="white"/>
                </a:solidFill>
                <a:latin typeface="Times New Roman" panose="02020603050405020304" pitchFamily="18" charset="0"/>
                <a:cs typeface="Times New Roman" panose="02020603050405020304" pitchFamily="18" charset="0"/>
              </a:rPr>
              <a:t> en ces termes : </a:t>
            </a:r>
            <a:r>
              <a:rPr lang="fr-CH" sz="1600" dirty="0">
                <a:solidFill>
                  <a:srgbClr val="00FF00"/>
                </a:solidFill>
                <a:latin typeface="Times New Roman" panose="02020603050405020304" pitchFamily="18" charset="0"/>
                <a:cs typeface="Times New Roman" panose="02020603050405020304" pitchFamily="18" charset="0"/>
              </a:rPr>
              <a:t>« Bénissons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le nom de Dieu depuis toujours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et pour toujours, car la sagesse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et la puissance lui appartiennent.</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21</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Il est le maître du temps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et de l'histoire, il renverse les rois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ou les établit. C'est lui qui accorde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la sagesse aux sages, qui donne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le discernement aux intelligents,</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22</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et qui révèle ce qui est profond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et caché. Il sait ce qui se cache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dans les ténèbres,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car la lumière est avec lui.</a:t>
            </a:r>
          </a:p>
          <a:p>
            <a:pPr marL="0" lvl="0" indent="0" defTabSz="457200">
              <a:lnSpc>
                <a:spcPct val="100000"/>
              </a:lnSpc>
              <a:spcBef>
                <a:spcPts val="0"/>
              </a:spcBef>
              <a:buNone/>
            </a:pPr>
            <a:r>
              <a:rPr lang="fr-CH" sz="1600" dirty="0">
                <a:solidFill>
                  <a:prstClr val="white"/>
                </a:solidFill>
                <a:latin typeface="Times New Roman" panose="02020603050405020304" pitchFamily="18" charset="0"/>
                <a:cs typeface="Times New Roman" panose="02020603050405020304" pitchFamily="18" charset="0"/>
              </a:rPr>
              <a:t> </a:t>
            </a:r>
            <a:endParaRPr lang="fr-CH" sz="1600" b="1" dirty="0">
              <a:solidFill>
                <a:schemeClr val="bg1"/>
              </a:solidFill>
              <a:latin typeface="Times New Roman" panose="02020603050405020304" pitchFamily="18" charset="0"/>
              <a:cs typeface="Times New Roman" panose="02020603050405020304" pitchFamily="18" charset="0"/>
            </a:endParaRPr>
          </a:p>
        </p:txBody>
      </p:sp>
      <p:sp>
        <p:nvSpPr>
          <p:cNvPr id="8" name="Espace réservé du contenu 3">
            <a:extLst>
              <a:ext uri="{FF2B5EF4-FFF2-40B4-BE49-F238E27FC236}">
                <a16:creationId xmlns:a16="http://schemas.microsoft.com/office/drawing/2014/main" id="{59411F65-AAF7-4BD2-BC8D-8E8456343891}"/>
              </a:ext>
            </a:extLst>
          </p:cNvPr>
          <p:cNvSpPr txBox="1">
            <a:spLocks/>
          </p:cNvSpPr>
          <p:nvPr/>
        </p:nvSpPr>
        <p:spPr>
          <a:xfrm>
            <a:off x="4572000" y="1066704"/>
            <a:ext cx="3412391" cy="5682439"/>
          </a:xfrm>
          <a:prstGeom prst="rect">
            <a:avLst/>
          </a:prstGeom>
          <a:blipFill>
            <a:blip r:embed="rId4"/>
            <a:stretch>
              <a:fillRect/>
            </a:stretch>
          </a:blipFill>
          <a:ln>
            <a:solidFill>
              <a:schemeClr val="bg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23</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t>Vers toi, Dieu de mes ancêtres, montent ma reconnaissance </a:t>
            </a:r>
            <a:b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br>
            <a: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t>et ma louange : tu m'as rempli </a:t>
            </a:r>
            <a:b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br>
            <a: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t>de sagesse et de force. Maintenant, </a:t>
            </a:r>
            <a:b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br>
            <a: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t>tu m'as fait connaître ce que nous t'avons demandé, en nous révélant </a:t>
            </a:r>
            <a:b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br>
            <a:r>
              <a:rPr lang="fr-CH" sz="1600" dirty="0">
                <a:solidFill>
                  <a:schemeClr val="accent5">
                    <a:lumMod val="20000"/>
                    <a:lumOff val="80000"/>
                  </a:schemeClr>
                </a:solidFill>
                <a:latin typeface="Times New Roman" panose="02020603050405020304" pitchFamily="18" charset="0"/>
                <a:cs typeface="Times New Roman" panose="02020603050405020304" pitchFamily="18" charset="0"/>
              </a:rPr>
              <a:t>ce qui préoccupe le roi. »</a:t>
            </a:r>
          </a:p>
          <a:p>
            <a:pPr marL="0" indent="0"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24</a:t>
            </a:r>
            <a:r>
              <a:rPr lang="fr-CH" sz="1600" dirty="0">
                <a:solidFill>
                  <a:prstClr val="white"/>
                </a:solidFill>
                <a:latin typeface="Times New Roman" panose="02020603050405020304" pitchFamily="18" charset="0"/>
                <a:cs typeface="Times New Roman" panose="02020603050405020304" pitchFamily="18" charset="0"/>
              </a:rPr>
              <a:t> Là-dessus, Daniel se rendit chez Ariok, à qui le roi avait ordonné de tuer les sages de Babylone.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Sitôt arrivé, il lui dit :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 Ne fais pas mourir les sages de Babylone ! Introduis-moi auprès du roi et je lui ferai connaître l'interprétation de son rêve. »</a:t>
            </a:r>
          </a:p>
          <a:p>
            <a:pPr mar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 25 </a:t>
            </a:r>
            <a:r>
              <a:rPr lang="fr-CH" sz="1600" dirty="0">
                <a:solidFill>
                  <a:prstClr val="white"/>
                </a:solidFill>
                <a:latin typeface="Times New Roman" panose="02020603050405020304" pitchFamily="18" charset="0"/>
                <a:cs typeface="Times New Roman" panose="02020603050405020304" pitchFamily="18" charset="0"/>
              </a:rPr>
              <a:t>Sans tarder, Ariok amena Daniel chez le roi et dit à celui-ci :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srgbClr val="FF99FF"/>
                </a:solidFill>
                <a:latin typeface="Times New Roman" panose="02020603050405020304" pitchFamily="18" charset="0"/>
                <a:cs typeface="Times New Roman" panose="02020603050405020304" pitchFamily="18" charset="0"/>
              </a:rPr>
              <a:t>« J'ai trouvé, parmi les exilés de Juda, quelqu'un capable de révéler au roi l'interprétation de son rêve. »</a:t>
            </a:r>
            <a:endParaRPr lang="fr-CH" sz="1400" dirty="0">
              <a:solidFill>
                <a:srgbClr val="FF9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8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9000" r="-149000"/>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5C039B-0666-4464-91E5-611BDB8E6B59}"/>
              </a:ext>
            </a:extLst>
          </p:cNvPr>
          <p:cNvSpPr>
            <a:spLocks noGrp="1"/>
          </p:cNvSpPr>
          <p:nvPr>
            <p:ph type="body" idx="1"/>
          </p:nvPr>
        </p:nvSpPr>
        <p:spPr>
          <a:xfrm>
            <a:off x="4688255" y="164343"/>
            <a:ext cx="3755290" cy="498520"/>
          </a:xfrm>
          <a:blipFill>
            <a:blip r:embed="rId2"/>
            <a:stretch>
              <a:fillRect/>
            </a:stretch>
          </a:blipFill>
          <a:ln w="28575">
            <a:solidFill>
              <a:schemeClr val="bg1"/>
            </a:solidFill>
          </a:ln>
        </p:spPr>
        <p:txBody>
          <a:bodyPr vert="horz" lIns="91440" tIns="45720" rIns="91440" bIns="45720" rtlCol="0" anchor="ctr">
            <a:noAutofit/>
          </a:bodyPr>
          <a:lstStyle/>
          <a:p>
            <a:pPr algn="ctr">
              <a:lnSpc>
                <a:spcPct val="100000"/>
              </a:lnSpc>
            </a:pPr>
            <a:r>
              <a:rPr lang="fr-CH" dirty="0">
                <a:solidFill>
                  <a:srgbClr val="00FF99"/>
                </a:solidFill>
                <a:latin typeface="Times New Roman" panose="02020603050405020304" pitchFamily="18" charset="0"/>
                <a:cs typeface="Times New Roman" panose="02020603050405020304" pitchFamily="18" charset="0"/>
              </a:rPr>
              <a:t>Daniel ch. 2. 26-35</a:t>
            </a:r>
          </a:p>
        </p:txBody>
      </p:sp>
      <p:sp>
        <p:nvSpPr>
          <p:cNvPr id="7" name="Espace réservé du contenu 3">
            <a:extLst>
              <a:ext uri="{FF2B5EF4-FFF2-40B4-BE49-F238E27FC236}">
                <a16:creationId xmlns:a16="http://schemas.microsoft.com/office/drawing/2014/main" id="{1AC9BCBE-6988-4094-B235-729590D5B1D3}"/>
              </a:ext>
            </a:extLst>
          </p:cNvPr>
          <p:cNvSpPr txBox="1">
            <a:spLocks/>
          </p:cNvSpPr>
          <p:nvPr/>
        </p:nvSpPr>
        <p:spPr>
          <a:xfrm>
            <a:off x="203200" y="458456"/>
            <a:ext cx="3860800" cy="6262968"/>
          </a:xfrm>
          <a:prstGeom prst="rect">
            <a:avLst/>
          </a:prstGeom>
          <a:blipFill>
            <a:blip r:embed="rId3"/>
            <a:stretch>
              <a:fillRect/>
            </a:stretch>
          </a:blipFill>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H" sz="1700" dirty="0">
                <a:solidFill>
                  <a:srgbClr val="00FF99"/>
                </a:solidFill>
                <a:latin typeface="Times New Roman" panose="02020603050405020304" pitchFamily="18" charset="0"/>
                <a:cs typeface="Times New Roman" panose="02020603050405020304" pitchFamily="18" charset="0"/>
              </a:rPr>
              <a:t>26</a:t>
            </a:r>
            <a:r>
              <a:rPr lang="fr-CH" sz="1700" dirty="0">
                <a:solidFill>
                  <a:schemeClr val="bg1"/>
                </a:solidFill>
                <a:latin typeface="Times New Roman" panose="02020603050405020304" pitchFamily="18" charset="0"/>
                <a:cs typeface="Times New Roman" panose="02020603050405020304" pitchFamily="18" charset="0"/>
              </a:rPr>
              <a:t> Le roi s'adressa à Daniel, appelé aussi Belteshassar, et lui demanda : </a:t>
            </a:r>
            <a:br>
              <a:rPr lang="fr-CH" sz="1700" dirty="0">
                <a:solidFill>
                  <a:schemeClr val="bg1"/>
                </a:solidFill>
                <a:latin typeface="Times New Roman" panose="02020603050405020304" pitchFamily="18" charset="0"/>
                <a:cs typeface="Times New Roman" panose="02020603050405020304" pitchFamily="18" charset="0"/>
              </a:rPr>
            </a:br>
            <a:r>
              <a:rPr lang="fr-CH" sz="1700" dirty="0">
                <a:solidFill>
                  <a:srgbClr val="FFFF00"/>
                </a:solidFill>
                <a:latin typeface="Times New Roman" panose="02020603050405020304" pitchFamily="18" charset="0"/>
                <a:cs typeface="Times New Roman" panose="02020603050405020304" pitchFamily="18" charset="0"/>
              </a:rPr>
              <a:t>« Es-tu vraiment capable de me révéler </a:t>
            </a:r>
            <a:br>
              <a:rPr lang="fr-CH" sz="1700" dirty="0">
                <a:solidFill>
                  <a:srgbClr val="FFFF00"/>
                </a:solidFill>
                <a:latin typeface="Times New Roman" panose="02020603050405020304" pitchFamily="18" charset="0"/>
                <a:cs typeface="Times New Roman" panose="02020603050405020304" pitchFamily="18" charset="0"/>
              </a:rPr>
            </a:br>
            <a:r>
              <a:rPr lang="fr-CH" sz="1700" dirty="0">
                <a:solidFill>
                  <a:srgbClr val="FFFF00"/>
                </a:solidFill>
                <a:latin typeface="Times New Roman" panose="02020603050405020304" pitchFamily="18" charset="0"/>
                <a:cs typeface="Times New Roman" panose="02020603050405020304" pitchFamily="18" charset="0"/>
              </a:rPr>
              <a:t>le rêve que j'ai vu et son interprétation ? »</a:t>
            </a:r>
          </a:p>
          <a:p>
            <a:pPr marL="0" indent="0" algn="ctr">
              <a:buNone/>
            </a:pPr>
            <a:r>
              <a:rPr lang="fr-CH" sz="1700" dirty="0">
                <a:solidFill>
                  <a:schemeClr val="bg1"/>
                </a:solidFill>
                <a:latin typeface="Times New Roman" panose="02020603050405020304" pitchFamily="18" charset="0"/>
                <a:cs typeface="Times New Roman" panose="02020603050405020304" pitchFamily="18" charset="0"/>
              </a:rPr>
              <a:t> </a:t>
            </a:r>
            <a:r>
              <a:rPr lang="fr-CH" sz="1700" dirty="0">
                <a:solidFill>
                  <a:srgbClr val="00FF99"/>
                </a:solidFill>
                <a:latin typeface="Times New Roman" panose="02020603050405020304" pitchFamily="18" charset="0"/>
                <a:cs typeface="Times New Roman" panose="02020603050405020304" pitchFamily="18" charset="0"/>
              </a:rPr>
              <a:t>27 </a:t>
            </a:r>
            <a:r>
              <a:rPr lang="fr-CH" sz="1700" dirty="0">
                <a:solidFill>
                  <a:schemeClr val="bg1"/>
                </a:solidFill>
                <a:latin typeface="Times New Roman" panose="02020603050405020304" pitchFamily="18" charset="0"/>
                <a:cs typeface="Times New Roman" panose="02020603050405020304" pitchFamily="18" charset="0"/>
              </a:rPr>
              <a:t>Daniel répondit au roi : </a:t>
            </a:r>
            <a:r>
              <a:rPr lang="fr-CH" sz="1700" dirty="0">
                <a:solidFill>
                  <a:srgbClr val="00FF00"/>
                </a:solidFill>
                <a:latin typeface="Times New Roman" panose="02020603050405020304" pitchFamily="18" charset="0"/>
                <a:cs typeface="Times New Roman" panose="02020603050405020304" pitchFamily="18" charset="0"/>
              </a:rPr>
              <a:t>« Aucun sage, aucun magicien, aucun devin, aucun astrologue n'est en mesure de faire connaître au roi le mystère dont il parle. </a:t>
            </a:r>
          </a:p>
          <a:p>
            <a:pPr marL="0" indent="0" algn="ctr">
              <a:buNone/>
            </a:pPr>
            <a:r>
              <a:rPr lang="fr-CH" sz="1700" dirty="0">
                <a:solidFill>
                  <a:srgbClr val="00FF99"/>
                </a:solidFill>
                <a:latin typeface="Times New Roman" panose="02020603050405020304" pitchFamily="18" charset="0"/>
                <a:cs typeface="Times New Roman" panose="02020603050405020304" pitchFamily="18" charset="0"/>
              </a:rPr>
              <a:t>28</a:t>
            </a:r>
            <a:r>
              <a:rPr lang="fr-CH" sz="1700" dirty="0">
                <a:solidFill>
                  <a:schemeClr val="bg1"/>
                </a:solidFill>
                <a:latin typeface="Times New Roman" panose="02020603050405020304" pitchFamily="18" charset="0"/>
                <a:cs typeface="Times New Roman" panose="02020603050405020304" pitchFamily="18" charset="0"/>
              </a:rPr>
              <a:t> </a:t>
            </a:r>
            <a:r>
              <a:rPr lang="fr-CH" sz="1700" dirty="0">
                <a:solidFill>
                  <a:srgbClr val="00FFCC"/>
                </a:solidFill>
                <a:latin typeface="Times New Roman" panose="02020603050405020304" pitchFamily="18" charset="0"/>
                <a:cs typeface="Times New Roman" panose="02020603050405020304" pitchFamily="18" charset="0"/>
              </a:rPr>
              <a:t>Mais il y a dans les cieux un Dieu qui révèle les mystères. </a:t>
            </a:r>
            <a:r>
              <a:rPr lang="fr-CH" sz="1700" dirty="0">
                <a:solidFill>
                  <a:srgbClr val="00FF00"/>
                </a:solidFill>
                <a:latin typeface="Times New Roman" panose="02020603050405020304" pitchFamily="18" charset="0"/>
                <a:cs typeface="Times New Roman" panose="02020603050405020304" pitchFamily="18" charset="0"/>
              </a:rPr>
              <a:t>C'est lui qui fait connaître au roi Nabucodonosor ce qui arrivera dans la suite des jours. </a:t>
            </a:r>
            <a:br>
              <a:rPr lang="fr-CH" sz="1700" dirty="0">
                <a:solidFill>
                  <a:srgbClr val="00FF00"/>
                </a:solidFill>
                <a:latin typeface="Times New Roman" panose="02020603050405020304" pitchFamily="18" charset="0"/>
                <a:cs typeface="Times New Roman" panose="02020603050405020304" pitchFamily="18" charset="0"/>
              </a:rPr>
            </a:br>
            <a:r>
              <a:rPr lang="fr-CH" sz="1700" dirty="0">
                <a:solidFill>
                  <a:schemeClr val="bg1"/>
                </a:solidFill>
                <a:latin typeface="Times New Roman" panose="02020603050405020304" pitchFamily="18" charset="0"/>
                <a:cs typeface="Times New Roman" panose="02020603050405020304" pitchFamily="18" charset="0"/>
              </a:rPr>
              <a:t>Eh bien, voici le rêve et les visions </a:t>
            </a:r>
            <a:br>
              <a:rPr lang="fr-CH" sz="1700" dirty="0">
                <a:solidFill>
                  <a:schemeClr val="bg1"/>
                </a:solidFill>
                <a:latin typeface="Times New Roman" panose="02020603050405020304" pitchFamily="18" charset="0"/>
                <a:cs typeface="Times New Roman" panose="02020603050405020304" pitchFamily="18" charset="0"/>
              </a:rPr>
            </a:br>
            <a:r>
              <a:rPr lang="fr-CH" sz="1700" dirty="0">
                <a:solidFill>
                  <a:schemeClr val="bg1"/>
                </a:solidFill>
                <a:latin typeface="Times New Roman" panose="02020603050405020304" pitchFamily="18" charset="0"/>
                <a:cs typeface="Times New Roman" panose="02020603050405020304" pitchFamily="18" charset="0"/>
              </a:rPr>
              <a:t>que tu as eus sur ton lit : </a:t>
            </a:r>
          </a:p>
          <a:p>
            <a:pPr marL="0" indent="0" algn="ctr">
              <a:buNone/>
            </a:pPr>
            <a:r>
              <a:rPr lang="fr-CH" sz="1700" dirty="0">
                <a:solidFill>
                  <a:srgbClr val="00FF99"/>
                </a:solidFill>
                <a:latin typeface="Times New Roman" panose="02020603050405020304" pitchFamily="18" charset="0"/>
                <a:cs typeface="Times New Roman" panose="02020603050405020304" pitchFamily="18" charset="0"/>
              </a:rPr>
              <a:t>29</a:t>
            </a:r>
            <a:r>
              <a:rPr lang="fr-CH" sz="1700" dirty="0">
                <a:solidFill>
                  <a:schemeClr val="bg1"/>
                </a:solidFill>
                <a:latin typeface="Times New Roman" panose="02020603050405020304" pitchFamily="18" charset="0"/>
                <a:cs typeface="Times New Roman" panose="02020603050405020304" pitchFamily="18" charset="0"/>
              </a:rPr>
              <a:t> lorsque tu t'es couché, ô roi, tu t'es mis à penser à l'avenir. Alors </a:t>
            </a:r>
            <a:r>
              <a:rPr lang="fr-CH" sz="1700" dirty="0">
                <a:solidFill>
                  <a:srgbClr val="00FFCC"/>
                </a:solidFill>
                <a:latin typeface="Times New Roman" panose="02020603050405020304" pitchFamily="18" charset="0"/>
                <a:cs typeface="Times New Roman" panose="02020603050405020304" pitchFamily="18" charset="0"/>
              </a:rPr>
              <a:t>celui qui révèle les mystères t'a montré </a:t>
            </a:r>
            <a:r>
              <a:rPr lang="fr-CH" sz="1700" dirty="0">
                <a:solidFill>
                  <a:schemeClr val="bg1"/>
                </a:solidFill>
                <a:latin typeface="Times New Roman" panose="02020603050405020304" pitchFamily="18" charset="0"/>
                <a:cs typeface="Times New Roman" panose="02020603050405020304" pitchFamily="18" charset="0"/>
              </a:rPr>
              <a:t>ce qui arrivera. </a:t>
            </a:r>
          </a:p>
          <a:p>
            <a:pPr marL="0" indent="0" algn="ctr">
              <a:buNone/>
            </a:pPr>
            <a:r>
              <a:rPr lang="fr-CH" sz="1700" dirty="0">
                <a:solidFill>
                  <a:srgbClr val="00FF99"/>
                </a:solidFill>
                <a:latin typeface="Times New Roman" panose="02020603050405020304" pitchFamily="18" charset="0"/>
                <a:cs typeface="Times New Roman" panose="02020603050405020304" pitchFamily="18" charset="0"/>
              </a:rPr>
              <a:t>30</a:t>
            </a:r>
            <a:r>
              <a:rPr lang="fr-CH" sz="1700" dirty="0">
                <a:solidFill>
                  <a:schemeClr val="bg1"/>
                </a:solidFill>
                <a:latin typeface="Times New Roman" panose="02020603050405020304" pitchFamily="18" charset="0"/>
                <a:cs typeface="Times New Roman" panose="02020603050405020304" pitchFamily="18" charset="0"/>
              </a:rPr>
              <a:t> Pour ma part, </a:t>
            </a:r>
            <a:r>
              <a:rPr lang="fr-CH" sz="1700" dirty="0">
                <a:solidFill>
                  <a:srgbClr val="00FF00"/>
                </a:solidFill>
                <a:latin typeface="Times New Roman" panose="02020603050405020304" pitchFamily="18" charset="0"/>
                <a:cs typeface="Times New Roman" panose="02020603050405020304" pitchFamily="18" charset="0"/>
              </a:rPr>
              <a:t>ce mystère m'a été révélé, non pas parce que je serais plus sage que n'importe qui d'autre, </a:t>
            </a:r>
            <a:br>
              <a:rPr lang="fr-CH" sz="1700" dirty="0">
                <a:solidFill>
                  <a:srgbClr val="00FF00"/>
                </a:solidFill>
                <a:latin typeface="Times New Roman" panose="02020603050405020304" pitchFamily="18" charset="0"/>
                <a:cs typeface="Times New Roman" panose="02020603050405020304" pitchFamily="18" charset="0"/>
              </a:rPr>
            </a:br>
            <a:r>
              <a:rPr lang="fr-CH" sz="1700" dirty="0">
                <a:solidFill>
                  <a:schemeClr val="bg1"/>
                </a:solidFill>
                <a:latin typeface="Times New Roman" panose="02020603050405020304" pitchFamily="18" charset="0"/>
                <a:cs typeface="Times New Roman" panose="02020603050405020304" pitchFamily="18" charset="0"/>
              </a:rPr>
              <a:t>mais pour que quelqu’un </a:t>
            </a:r>
            <a:br>
              <a:rPr lang="fr-CH" sz="1700" dirty="0">
                <a:solidFill>
                  <a:schemeClr val="bg1"/>
                </a:solidFill>
                <a:latin typeface="Times New Roman" panose="02020603050405020304" pitchFamily="18" charset="0"/>
                <a:cs typeface="Times New Roman" panose="02020603050405020304" pitchFamily="18" charset="0"/>
              </a:rPr>
            </a:br>
            <a:r>
              <a:rPr lang="fr-CH" sz="1700" dirty="0">
                <a:solidFill>
                  <a:schemeClr val="bg1"/>
                </a:solidFill>
                <a:latin typeface="Times New Roman" panose="02020603050405020304" pitchFamily="18" charset="0"/>
                <a:cs typeface="Times New Roman" panose="02020603050405020304" pitchFamily="18" charset="0"/>
              </a:rPr>
              <a:t>communique l'interprétation </a:t>
            </a:r>
            <a:br>
              <a:rPr lang="fr-CH" sz="1700" dirty="0">
                <a:solidFill>
                  <a:schemeClr val="bg1"/>
                </a:solidFill>
                <a:latin typeface="Times New Roman" panose="02020603050405020304" pitchFamily="18" charset="0"/>
                <a:cs typeface="Times New Roman" panose="02020603050405020304" pitchFamily="18" charset="0"/>
              </a:rPr>
            </a:br>
            <a:r>
              <a:rPr lang="fr-CH" sz="1700" dirty="0">
                <a:solidFill>
                  <a:schemeClr val="bg1"/>
                </a:solidFill>
                <a:latin typeface="Times New Roman" panose="02020603050405020304" pitchFamily="18" charset="0"/>
                <a:cs typeface="Times New Roman" panose="02020603050405020304" pitchFamily="18" charset="0"/>
              </a:rPr>
              <a:t>au roi et te fasse connaître </a:t>
            </a:r>
            <a:br>
              <a:rPr lang="fr-CH" sz="1700" dirty="0">
                <a:solidFill>
                  <a:schemeClr val="bg1"/>
                </a:solidFill>
                <a:latin typeface="Times New Roman" panose="02020603050405020304" pitchFamily="18" charset="0"/>
                <a:cs typeface="Times New Roman" panose="02020603050405020304" pitchFamily="18" charset="0"/>
              </a:rPr>
            </a:br>
            <a:r>
              <a:rPr lang="fr-CH" sz="1700" u="sng" dirty="0">
                <a:solidFill>
                  <a:schemeClr val="bg1"/>
                </a:solidFill>
                <a:latin typeface="Times New Roman" panose="02020603050405020304" pitchFamily="18" charset="0"/>
                <a:cs typeface="Times New Roman" panose="02020603050405020304" pitchFamily="18" charset="0"/>
              </a:rPr>
              <a:t>les pensées de ton cœur</a:t>
            </a:r>
            <a:r>
              <a:rPr lang="fr-CH" sz="1700" dirty="0">
                <a:solidFill>
                  <a:schemeClr val="bg1"/>
                </a:solidFill>
                <a:latin typeface="Times New Roman" panose="02020603050405020304" pitchFamily="18" charset="0"/>
                <a:cs typeface="Times New Roman" panose="02020603050405020304" pitchFamily="18" charset="0"/>
              </a:rPr>
              <a:t>.</a:t>
            </a:r>
            <a:endParaRPr lang="fr-CH" sz="1700" b="1" dirty="0">
              <a:solidFill>
                <a:schemeClr val="bg1"/>
              </a:solidFill>
              <a:latin typeface="Times New Roman" panose="02020603050405020304" pitchFamily="18" charset="0"/>
              <a:cs typeface="Times New Roman" panose="02020603050405020304" pitchFamily="18" charset="0"/>
            </a:endParaRPr>
          </a:p>
        </p:txBody>
      </p:sp>
      <p:sp>
        <p:nvSpPr>
          <p:cNvPr id="8" name="Espace réservé du contenu 3">
            <a:extLst>
              <a:ext uri="{FF2B5EF4-FFF2-40B4-BE49-F238E27FC236}">
                <a16:creationId xmlns:a16="http://schemas.microsoft.com/office/drawing/2014/main" id="{59411F65-AAF7-4BD2-BC8D-8E8456343891}"/>
              </a:ext>
            </a:extLst>
          </p:cNvPr>
          <p:cNvSpPr txBox="1">
            <a:spLocks/>
          </p:cNvSpPr>
          <p:nvPr/>
        </p:nvSpPr>
        <p:spPr>
          <a:xfrm>
            <a:off x="4191000" y="793648"/>
            <a:ext cx="4749800" cy="5927776"/>
          </a:xfrm>
          <a:prstGeom prst="rect">
            <a:avLst/>
          </a:prstGeom>
          <a:blipFill>
            <a:blip r:embed="rId4"/>
            <a:stretch>
              <a:fillRect/>
            </a:stretch>
          </a:blipFill>
          <a:ln>
            <a:solidFill>
              <a:schemeClr val="bg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31 </a:t>
            </a:r>
            <a:r>
              <a:rPr lang="fr-CH" sz="1600" dirty="0">
                <a:solidFill>
                  <a:prstClr val="white"/>
                </a:solidFill>
                <a:latin typeface="Times New Roman" panose="02020603050405020304" pitchFamily="18" charset="0"/>
                <a:cs typeface="Times New Roman" panose="02020603050405020304" pitchFamily="18" charset="0"/>
              </a:rPr>
              <a:t>Voici donc ce que tu as vu : devant toi se dressait une grande, </a:t>
            </a:r>
            <a:r>
              <a:rPr lang="fr-CH" sz="1600" dirty="0">
                <a:solidFill>
                  <a:srgbClr val="00FF00"/>
                </a:solidFill>
                <a:latin typeface="Times New Roman" panose="02020603050405020304" pitchFamily="18" charset="0"/>
                <a:cs typeface="Times New Roman" panose="02020603050405020304" pitchFamily="18" charset="0"/>
              </a:rPr>
              <a:t>une très grande statue</a:t>
            </a:r>
            <a:r>
              <a:rPr lang="fr-CH" sz="1600" dirty="0">
                <a:solidFill>
                  <a:prstClr val="white"/>
                </a:solidFill>
                <a:latin typeface="Times New Roman" panose="02020603050405020304" pitchFamily="18" charset="0"/>
                <a:cs typeface="Times New Roman" panose="02020603050405020304" pitchFamily="18" charset="0"/>
              </a:rPr>
              <a:t>, d'une splendeur éblouissante et d'un aspect terrifiant.</a:t>
            </a:r>
          </a:p>
          <a:p>
            <a:pPr marL="0" lvl="0" indent="0" algn="ctr" defTabSz="457200">
              <a:lnSpc>
                <a:spcPct val="100000"/>
              </a:lnSpc>
              <a:spcBef>
                <a:spcPts val="0"/>
              </a:spcBef>
              <a:buNone/>
            </a:pPr>
            <a:r>
              <a:rPr lang="fr-CH" sz="1600" dirty="0">
                <a:solidFill>
                  <a:prstClr val="white"/>
                </a:solidFill>
                <a:latin typeface="Times New Roman" panose="02020603050405020304" pitchFamily="18" charset="0"/>
                <a:cs typeface="Times New Roman" panose="02020603050405020304" pitchFamily="18" charset="0"/>
              </a:rPr>
              <a:t> </a:t>
            </a:r>
          </a:p>
          <a:p>
            <a:pPr marL="0" lv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32 </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La tête de la statue était en or pur, </a:t>
            </a:r>
            <a:r>
              <a:rPr lang="fr-CH" sz="1600" dirty="0">
                <a:solidFill>
                  <a:srgbClr val="B4B4CE"/>
                </a:solidFill>
                <a:latin typeface="Times New Roman" panose="02020603050405020304" pitchFamily="18" charset="0"/>
                <a:cs typeface="Times New Roman" panose="02020603050405020304" pitchFamily="18" charset="0"/>
              </a:rPr>
              <a:t>sa poitrine et ses bras en argent, </a:t>
            </a:r>
            <a:r>
              <a:rPr lang="fr-CH" sz="1600" dirty="0">
                <a:solidFill>
                  <a:schemeClr val="accent5">
                    <a:lumMod val="60000"/>
                    <a:lumOff val="40000"/>
                  </a:schemeClr>
                </a:solidFill>
                <a:latin typeface="Times New Roman" panose="02020603050405020304" pitchFamily="18" charset="0"/>
                <a:cs typeface="Times New Roman" panose="02020603050405020304" pitchFamily="18" charset="0"/>
              </a:rPr>
              <a:t>son ventre et ses cuisses en bronze ; </a:t>
            </a:r>
          </a:p>
          <a:p>
            <a:pPr marL="0" lv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33</a:t>
            </a:r>
            <a:r>
              <a:rPr lang="fr-CH" sz="1600" dirty="0">
                <a:solidFill>
                  <a:prstClr val="white"/>
                </a:solidFill>
                <a:latin typeface="Times New Roman" panose="02020603050405020304" pitchFamily="18" charset="0"/>
                <a:cs typeface="Times New Roman" panose="02020603050405020304" pitchFamily="18" charset="0"/>
              </a:rPr>
              <a:t> ses jambes étaient en fer,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et ses pieds moitié en fer et moitié en terre cuite. </a:t>
            </a:r>
          </a:p>
          <a:p>
            <a:pPr marL="0" lv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34 </a:t>
            </a:r>
            <a:r>
              <a:rPr lang="fr-CH" sz="1600" dirty="0">
                <a:solidFill>
                  <a:prstClr val="white"/>
                </a:solidFill>
                <a:latin typeface="Times New Roman" panose="02020603050405020304" pitchFamily="18" charset="0"/>
                <a:cs typeface="Times New Roman" panose="02020603050405020304" pitchFamily="18" charset="0"/>
              </a:rPr>
              <a:t>Tu as vu cette statue </a:t>
            </a:r>
            <a:r>
              <a:rPr lang="fr-CH" sz="1600" u="sng" dirty="0">
                <a:solidFill>
                  <a:srgbClr val="00FF00"/>
                </a:solidFill>
                <a:latin typeface="Times New Roman" panose="02020603050405020304" pitchFamily="18" charset="0"/>
                <a:cs typeface="Times New Roman" panose="02020603050405020304" pitchFamily="18" charset="0"/>
              </a:rPr>
              <a:t>jusqu'au moment </a:t>
            </a:r>
            <a:br>
              <a:rPr lang="fr-CH" sz="1600" u="sng" dirty="0">
                <a:solidFill>
                  <a:srgbClr val="00FF00"/>
                </a:solidFill>
                <a:latin typeface="Times New Roman" panose="02020603050405020304" pitchFamily="18" charset="0"/>
                <a:cs typeface="Times New Roman" panose="02020603050405020304" pitchFamily="18" charset="0"/>
              </a:rPr>
            </a:br>
            <a:r>
              <a:rPr lang="fr-CH" sz="1600" u="sng" dirty="0">
                <a:solidFill>
                  <a:srgbClr val="00FF00"/>
                </a:solidFill>
                <a:latin typeface="Times New Roman" panose="02020603050405020304" pitchFamily="18" charset="0"/>
                <a:cs typeface="Times New Roman" panose="02020603050405020304" pitchFamily="18" charset="0"/>
              </a:rPr>
              <a:t>où une pierre s'est détachée de la montagne </a:t>
            </a:r>
            <a:br>
              <a:rPr lang="fr-CH" sz="1600" u="sng" dirty="0">
                <a:solidFill>
                  <a:srgbClr val="00FF00"/>
                </a:solidFill>
                <a:latin typeface="Times New Roman" panose="02020603050405020304" pitchFamily="18" charset="0"/>
                <a:cs typeface="Times New Roman" panose="02020603050405020304" pitchFamily="18" charset="0"/>
              </a:rPr>
            </a:br>
            <a:r>
              <a:rPr lang="fr-CH" sz="1600" u="sng" dirty="0">
                <a:solidFill>
                  <a:srgbClr val="00FF00"/>
                </a:solidFill>
                <a:latin typeface="Times New Roman" panose="02020603050405020304" pitchFamily="18" charset="0"/>
                <a:cs typeface="Times New Roman" panose="02020603050405020304" pitchFamily="18" charset="0"/>
              </a:rPr>
              <a:t>sans l'intervention d'aucune action humaine</a:t>
            </a:r>
            <a:r>
              <a:rPr lang="fr-CH" sz="1600" dirty="0">
                <a:solidFill>
                  <a:srgbClr val="00FF99"/>
                </a:solidFill>
                <a:latin typeface="Times New Roman" panose="02020603050405020304" pitchFamily="18" charset="0"/>
                <a:cs typeface="Times New Roman" panose="02020603050405020304" pitchFamily="18" charset="0"/>
              </a:rPr>
              <a:t> ; </a:t>
            </a:r>
            <a:br>
              <a:rPr lang="fr-CH" sz="1600" dirty="0">
                <a:solidFill>
                  <a:srgbClr val="00FF99"/>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elle est venue </a:t>
            </a:r>
            <a:r>
              <a:rPr lang="fr-CH" sz="1600" dirty="0">
                <a:solidFill>
                  <a:srgbClr val="00FF00"/>
                </a:solidFill>
                <a:latin typeface="Times New Roman" panose="02020603050405020304" pitchFamily="18" charset="0"/>
                <a:cs typeface="Times New Roman" panose="02020603050405020304" pitchFamily="18" charset="0"/>
              </a:rPr>
              <a:t>frapper les pieds </a:t>
            </a:r>
            <a:r>
              <a:rPr lang="fr-CH" sz="1600" dirty="0">
                <a:solidFill>
                  <a:schemeClr val="bg1"/>
                </a:solidFill>
                <a:latin typeface="Times New Roman" panose="02020603050405020304" pitchFamily="18" charset="0"/>
                <a:cs typeface="Times New Roman" panose="02020603050405020304" pitchFamily="18" charset="0"/>
              </a:rPr>
              <a:t>en fer et en terre cuite de la statue, </a:t>
            </a:r>
            <a:r>
              <a:rPr lang="fr-CH" sz="1600" dirty="0">
                <a:solidFill>
                  <a:srgbClr val="00FF00"/>
                </a:solidFill>
                <a:latin typeface="Times New Roman" panose="02020603050405020304" pitchFamily="18" charset="0"/>
                <a:cs typeface="Times New Roman" panose="02020603050405020304" pitchFamily="18" charset="0"/>
              </a:rPr>
              <a:t>et elles les a fracassés. </a:t>
            </a:r>
          </a:p>
          <a:p>
            <a:pPr marL="0" lv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1600" dirty="0">
                <a:solidFill>
                  <a:srgbClr val="00FF99"/>
                </a:solidFill>
                <a:latin typeface="Times New Roman" panose="02020603050405020304" pitchFamily="18" charset="0"/>
                <a:cs typeface="Times New Roman" panose="02020603050405020304" pitchFamily="18" charset="0"/>
              </a:rPr>
              <a:t>35</a:t>
            </a:r>
            <a:r>
              <a:rPr lang="fr-CH" sz="1600" dirty="0">
                <a:solidFill>
                  <a:prstClr val="white"/>
                </a:solidFill>
                <a:latin typeface="Times New Roman" panose="02020603050405020304" pitchFamily="18" charset="0"/>
                <a:cs typeface="Times New Roman" panose="02020603050405020304" pitchFamily="18" charset="0"/>
              </a:rPr>
              <a:t> Alors, </a:t>
            </a:r>
            <a:r>
              <a:rPr lang="fr-CH" sz="1600" u="sng" dirty="0">
                <a:solidFill>
                  <a:prstClr val="white"/>
                </a:solidFill>
                <a:latin typeface="Times New Roman" panose="02020603050405020304" pitchFamily="18" charset="0"/>
                <a:cs typeface="Times New Roman" panose="02020603050405020304" pitchFamily="18" charset="0"/>
              </a:rPr>
              <a:t>d'un seul coup</a:t>
            </a:r>
            <a:r>
              <a:rPr lang="fr-CH" sz="1600" dirty="0">
                <a:solidFill>
                  <a:prstClr val="white"/>
                </a:solidFill>
                <a:latin typeface="Times New Roman" panose="02020603050405020304" pitchFamily="18" charset="0"/>
                <a:cs typeface="Times New Roman" panose="02020603050405020304" pitchFamily="18" charset="0"/>
              </a:rPr>
              <a:t>, le fer et la terre cuite,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ainsi que le bronze, l'argent et l'or, </a:t>
            </a:r>
            <a:r>
              <a:rPr lang="fr-CH" sz="1600" u="sng" dirty="0">
                <a:solidFill>
                  <a:prstClr val="white"/>
                </a:solidFill>
                <a:latin typeface="Times New Roman" panose="02020603050405020304" pitchFamily="18" charset="0"/>
                <a:cs typeface="Times New Roman" panose="02020603050405020304" pitchFamily="18" charset="0"/>
              </a:rPr>
              <a:t>furent réduits</a:t>
            </a:r>
            <a:r>
              <a:rPr lang="fr-CH" sz="1600" dirty="0">
                <a:solidFill>
                  <a:prstClr val="white"/>
                </a:solidFill>
                <a:latin typeface="Times New Roman" panose="02020603050405020304" pitchFamily="18" charset="0"/>
                <a:cs typeface="Times New Roman" panose="02020603050405020304" pitchFamily="18" charset="0"/>
              </a:rPr>
              <a:t>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en poussière que </a:t>
            </a:r>
            <a:r>
              <a:rPr lang="fr-CH" sz="1600" u="sng" dirty="0">
                <a:solidFill>
                  <a:prstClr val="white"/>
                </a:solidFill>
                <a:latin typeface="Times New Roman" panose="02020603050405020304" pitchFamily="18" charset="0"/>
                <a:cs typeface="Times New Roman" panose="02020603050405020304" pitchFamily="18" charset="0"/>
              </a:rPr>
              <a:t>le vent emporta</a:t>
            </a:r>
            <a:r>
              <a:rPr lang="fr-CH" sz="1600" dirty="0">
                <a:solidFill>
                  <a:prstClr val="white"/>
                </a:solidFill>
                <a:latin typeface="Times New Roman" panose="02020603050405020304" pitchFamily="18" charset="0"/>
                <a:cs typeface="Times New Roman" panose="02020603050405020304" pitchFamily="18" charset="0"/>
              </a:rPr>
              <a:t>, comme des brins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de paille lorsqu'on vanne les céréales en été. </a:t>
            </a:r>
            <a:br>
              <a:rPr lang="fr-CH" sz="1600" dirty="0">
                <a:solidFill>
                  <a:prstClr val="white"/>
                </a:solidFill>
                <a:latin typeface="Times New Roman" panose="02020603050405020304" pitchFamily="18" charset="0"/>
                <a:cs typeface="Times New Roman" panose="02020603050405020304" pitchFamily="18" charset="0"/>
              </a:rPr>
            </a:br>
            <a:r>
              <a:rPr lang="fr-CH" sz="1600" u="sng" dirty="0">
                <a:solidFill>
                  <a:prstClr val="white"/>
                </a:solidFill>
                <a:latin typeface="Times New Roman" panose="02020603050405020304" pitchFamily="18" charset="0"/>
                <a:cs typeface="Times New Roman" panose="02020603050405020304" pitchFamily="18" charset="0"/>
              </a:rPr>
              <a:t>Aucune trace n'en subsista</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Mais </a:t>
            </a:r>
            <a:r>
              <a:rPr lang="fr-CH" sz="1600" u="sng" dirty="0">
                <a:solidFill>
                  <a:srgbClr val="00FF00"/>
                </a:solidFill>
                <a:latin typeface="Times New Roman" panose="02020603050405020304" pitchFamily="18" charset="0"/>
                <a:cs typeface="Times New Roman" panose="02020603050405020304" pitchFamily="18" charset="0"/>
              </a:rPr>
              <a:t>la pierre</a:t>
            </a:r>
            <a:r>
              <a:rPr lang="fr-CH" sz="1600" dirty="0">
                <a:solidFill>
                  <a:srgbClr val="00FF00"/>
                </a:solidFill>
                <a:latin typeface="Times New Roman" panose="02020603050405020304" pitchFamily="18" charset="0"/>
                <a:cs typeface="Times New Roman" panose="02020603050405020304" pitchFamily="18" charset="0"/>
              </a:rPr>
              <a:t> qui avait frappé la statue </a:t>
            </a:r>
            <a:r>
              <a:rPr lang="fr-CH" sz="1600" u="sng" dirty="0">
                <a:solidFill>
                  <a:srgbClr val="00FF00"/>
                </a:solidFill>
                <a:latin typeface="Times New Roman" panose="02020603050405020304" pitchFamily="18" charset="0"/>
                <a:cs typeface="Times New Roman" panose="02020603050405020304" pitchFamily="18" charset="0"/>
              </a:rPr>
              <a:t>devint une grande montagne </a:t>
            </a:r>
            <a:r>
              <a:rPr lang="fr-CH" sz="1600" u="sng" dirty="0">
                <a:solidFill>
                  <a:schemeClr val="bg1"/>
                </a:solidFill>
                <a:latin typeface="Times New Roman" panose="02020603050405020304" pitchFamily="18" charset="0"/>
                <a:cs typeface="Times New Roman" panose="02020603050405020304" pitchFamily="18" charset="0"/>
              </a:rPr>
              <a:t>remplissant</a:t>
            </a:r>
            <a:r>
              <a:rPr lang="fr-CH" sz="1600" dirty="0">
                <a:solidFill>
                  <a:schemeClr val="bg1"/>
                </a:solidFill>
                <a:latin typeface="Times New Roman" panose="02020603050405020304" pitchFamily="18" charset="0"/>
                <a:cs typeface="Times New Roman" panose="02020603050405020304" pitchFamily="18" charset="0"/>
              </a:rPr>
              <a:t> toute la terre.</a:t>
            </a:r>
          </a:p>
        </p:txBody>
      </p:sp>
    </p:spTree>
    <p:extLst>
      <p:ext uri="{BB962C8B-B14F-4D97-AF65-F5344CB8AC3E}">
        <p14:creationId xmlns:p14="http://schemas.microsoft.com/office/powerpoint/2010/main" val="38723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9000" r="-149000"/>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5C039B-0666-4464-91E5-611BDB8E6B59}"/>
              </a:ext>
            </a:extLst>
          </p:cNvPr>
          <p:cNvSpPr>
            <a:spLocks noGrp="1"/>
          </p:cNvSpPr>
          <p:nvPr>
            <p:ph type="body" idx="1"/>
          </p:nvPr>
        </p:nvSpPr>
        <p:spPr>
          <a:xfrm>
            <a:off x="809030" y="207237"/>
            <a:ext cx="3534369" cy="431392"/>
          </a:xfrm>
          <a:blipFill>
            <a:blip r:embed="rId2"/>
            <a:stretch>
              <a:fillRect/>
            </a:stretch>
          </a:blipFill>
          <a:ln w="28575">
            <a:solidFill>
              <a:schemeClr val="bg1"/>
            </a:solidFill>
          </a:ln>
        </p:spPr>
        <p:txBody>
          <a:bodyPr vert="horz" lIns="91440" tIns="45720" rIns="91440" bIns="45720" rtlCol="0" anchor="ctr">
            <a:noAutofit/>
          </a:bodyPr>
          <a:lstStyle/>
          <a:p>
            <a:pPr algn="ctr">
              <a:lnSpc>
                <a:spcPct val="100000"/>
              </a:lnSpc>
            </a:pPr>
            <a:r>
              <a:rPr lang="fr-CH" dirty="0">
                <a:solidFill>
                  <a:srgbClr val="00FF99"/>
                </a:solidFill>
                <a:latin typeface="Times New Roman" panose="02020603050405020304" pitchFamily="18" charset="0"/>
                <a:cs typeface="Times New Roman" panose="02020603050405020304" pitchFamily="18" charset="0"/>
              </a:rPr>
              <a:t>Daniel ch. 2. 36-45</a:t>
            </a:r>
          </a:p>
        </p:txBody>
      </p:sp>
      <p:sp>
        <p:nvSpPr>
          <p:cNvPr id="7" name="Espace réservé du contenu 3">
            <a:extLst>
              <a:ext uri="{FF2B5EF4-FFF2-40B4-BE49-F238E27FC236}">
                <a16:creationId xmlns:a16="http://schemas.microsoft.com/office/drawing/2014/main" id="{1AC9BCBE-6988-4094-B235-729590D5B1D3}"/>
              </a:ext>
            </a:extLst>
          </p:cNvPr>
          <p:cNvSpPr txBox="1">
            <a:spLocks/>
          </p:cNvSpPr>
          <p:nvPr/>
        </p:nvSpPr>
        <p:spPr>
          <a:xfrm>
            <a:off x="337457" y="788708"/>
            <a:ext cx="4274317" cy="6088743"/>
          </a:xfrm>
          <a:prstGeom prst="rect">
            <a:avLst/>
          </a:prstGeom>
          <a:blipFill>
            <a:blip r:embed="rId3"/>
            <a:stretch>
              <a:fillRect/>
            </a:stretch>
          </a:blipFill>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36</a:t>
            </a:r>
            <a:r>
              <a:rPr lang="fr-CH" sz="1600" dirty="0">
                <a:solidFill>
                  <a:schemeClr val="bg1"/>
                </a:solidFill>
                <a:latin typeface="Times New Roman" panose="02020603050405020304" pitchFamily="18" charset="0"/>
                <a:cs typeface="Times New Roman" panose="02020603050405020304" pitchFamily="18" charset="0"/>
              </a:rPr>
              <a:t> Tel fut le rêve et son interprétation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que nous exposons au roi.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37</a:t>
            </a:r>
            <a:r>
              <a:rPr lang="fr-CH" sz="1600" dirty="0">
                <a:solidFill>
                  <a:schemeClr val="bg1"/>
                </a:solidFill>
                <a:latin typeface="Times New Roman" panose="02020603050405020304" pitchFamily="18" charset="0"/>
                <a:cs typeface="Times New Roman" panose="02020603050405020304" pitchFamily="18" charset="0"/>
              </a:rPr>
              <a:t> Toi, mon roi, tu es le plus grand de tous les rois. Le Dieu des cieux t'a donné la royauté, la puissance, la force et l'honneur ;</a:t>
            </a:r>
          </a:p>
          <a:p>
            <a:pPr marL="0" indent="0" algn="ctr">
              <a:buNone/>
            </a:pPr>
            <a:r>
              <a:rPr lang="fr-CH" sz="1600" dirty="0">
                <a:solidFill>
                  <a:schemeClr val="bg1"/>
                </a:solidFill>
                <a:latin typeface="Times New Roman" panose="02020603050405020304" pitchFamily="18" charset="0"/>
                <a:cs typeface="Times New Roman" panose="02020603050405020304" pitchFamily="18" charset="0"/>
              </a:rPr>
              <a:t> </a:t>
            </a:r>
            <a:r>
              <a:rPr lang="fr-CH" sz="1600" dirty="0">
                <a:solidFill>
                  <a:srgbClr val="00FF99"/>
                </a:solidFill>
                <a:latin typeface="Times New Roman" panose="02020603050405020304" pitchFamily="18" charset="0"/>
                <a:cs typeface="Times New Roman" panose="02020603050405020304" pitchFamily="18" charset="0"/>
              </a:rPr>
              <a:t>38</a:t>
            </a:r>
            <a:r>
              <a:rPr lang="fr-CH" sz="1600" dirty="0">
                <a:solidFill>
                  <a:schemeClr val="bg1"/>
                </a:solidFill>
                <a:latin typeface="Times New Roman" panose="02020603050405020304" pitchFamily="18" charset="0"/>
                <a:cs typeface="Times New Roman" panose="02020603050405020304" pitchFamily="18" charset="0"/>
              </a:rPr>
              <a:t> il a placé sous ton autorité les êtres humains, les animaux des champs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et les oiseaux du ciel : tu en es le maître,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partout où ils demeurent.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Eh bien, la tête en or, c'est toi !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39</a:t>
            </a:r>
            <a:r>
              <a:rPr lang="fr-CH" sz="1600" dirty="0">
                <a:solidFill>
                  <a:schemeClr val="bg1"/>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Un autre royaume, moins puissant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que le tien, s'élèvera après toi.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Ensuite </a:t>
            </a:r>
            <a:r>
              <a:rPr lang="fr-CH" sz="1600" dirty="0">
                <a:solidFill>
                  <a:srgbClr val="00FF00"/>
                </a:solidFill>
                <a:latin typeface="Times New Roman" panose="02020603050405020304" pitchFamily="18" charset="0"/>
                <a:cs typeface="Times New Roman" panose="02020603050405020304" pitchFamily="18" charset="0"/>
              </a:rPr>
              <a:t>un troisième royaume</a:t>
            </a:r>
            <a:r>
              <a:rPr lang="fr-CH" sz="1600" dirty="0">
                <a:solidFill>
                  <a:schemeClr val="bg1"/>
                </a:solidFill>
                <a:latin typeface="Times New Roman" panose="02020603050405020304" pitchFamily="18" charset="0"/>
                <a:cs typeface="Times New Roman" panose="02020603050405020304" pitchFamily="18" charset="0"/>
              </a:rPr>
              <a:t>, représenté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par le bronze, s'étendra à toute la terre. </a:t>
            </a:r>
          </a:p>
          <a:p>
            <a:pPr marL="0" indent="0" algn="ctr">
              <a:buNone/>
            </a:pPr>
            <a:r>
              <a:rPr lang="fr-CH" sz="1600" dirty="0">
                <a:solidFill>
                  <a:srgbClr val="00FF99"/>
                </a:solidFill>
                <a:latin typeface="Times New Roman" panose="02020603050405020304" pitchFamily="18" charset="0"/>
                <a:cs typeface="Times New Roman" panose="02020603050405020304" pitchFamily="18" charset="0"/>
              </a:rPr>
              <a:t>40</a:t>
            </a:r>
            <a:r>
              <a:rPr lang="fr-CH" sz="1600" dirty="0">
                <a:solidFill>
                  <a:schemeClr val="bg1"/>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Un quatrième royaume</a:t>
            </a:r>
            <a:r>
              <a:rPr lang="fr-CH" sz="1600" dirty="0">
                <a:solidFill>
                  <a:schemeClr val="bg1"/>
                </a:solidFill>
                <a:latin typeface="Times New Roman" panose="02020603050405020304" pitchFamily="18" charset="0"/>
                <a:cs typeface="Times New Roman" panose="02020603050405020304" pitchFamily="18" charset="0"/>
              </a:rPr>
              <a:t>, dur comme le fer,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lui succédera. Comme le fer écrase, pulvérise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et broie tout, ce royaume écrasera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et pulvérisera les royaumes précédents.  </a:t>
            </a:r>
          </a:p>
          <a:p>
            <a:pPr marL="0" indent="0" algn="ctr">
              <a:buNone/>
            </a:pPr>
            <a:r>
              <a:rPr lang="fr-CH" sz="1600" dirty="0">
                <a:solidFill>
                  <a:schemeClr val="bg1"/>
                </a:solidFill>
                <a:latin typeface="Times New Roman" panose="02020603050405020304" pitchFamily="18" charset="0"/>
                <a:cs typeface="Times New Roman" panose="02020603050405020304" pitchFamily="18" charset="0"/>
              </a:rPr>
              <a:t> </a:t>
            </a:r>
            <a:r>
              <a:rPr lang="fr-CH" sz="1600" dirty="0">
                <a:solidFill>
                  <a:srgbClr val="00FF99"/>
                </a:solidFill>
                <a:latin typeface="Times New Roman" panose="02020603050405020304" pitchFamily="18" charset="0"/>
                <a:cs typeface="Times New Roman" panose="02020603050405020304" pitchFamily="18" charset="0"/>
              </a:rPr>
              <a:t>41</a:t>
            </a:r>
            <a:r>
              <a:rPr lang="fr-CH" sz="1600" dirty="0">
                <a:solidFill>
                  <a:schemeClr val="bg1"/>
                </a:solidFill>
                <a:latin typeface="Times New Roman" panose="02020603050405020304" pitchFamily="18" charset="0"/>
                <a:cs typeface="Times New Roman" panose="02020603050405020304" pitchFamily="18" charset="0"/>
              </a:rPr>
              <a:t> Enfin, ainsi que tu l'as vu, les pieds e</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t les orteils étaient faits en partie de terre cuite </a:t>
            </a:r>
            <a:br>
              <a:rPr lang="fr-CH" sz="1600" dirty="0">
                <a:solidFill>
                  <a:schemeClr val="bg1"/>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et en partie de fer : </a:t>
            </a:r>
            <a:r>
              <a:rPr lang="fr-CH" sz="1600" dirty="0">
                <a:solidFill>
                  <a:srgbClr val="00FF00"/>
                </a:solidFill>
                <a:latin typeface="Times New Roman" panose="02020603050405020304" pitchFamily="18" charset="0"/>
                <a:cs typeface="Times New Roman" panose="02020603050405020304" pitchFamily="18" charset="0"/>
              </a:rPr>
              <a:t>cela signifie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que ce royaume manquera d'unité.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chemeClr val="bg1"/>
                </a:solidFill>
                <a:latin typeface="Times New Roman" panose="02020603050405020304" pitchFamily="18" charset="0"/>
                <a:cs typeface="Times New Roman" panose="02020603050405020304" pitchFamily="18" charset="0"/>
              </a:rPr>
              <a:t>Il y aura en lui quelque chose de la solidité du fer, puisque tu as vu le fer mêlé à la terre d'argile. </a:t>
            </a:r>
          </a:p>
        </p:txBody>
      </p:sp>
      <p:sp>
        <p:nvSpPr>
          <p:cNvPr id="8" name="Espace réservé du contenu 3">
            <a:extLst>
              <a:ext uri="{FF2B5EF4-FFF2-40B4-BE49-F238E27FC236}">
                <a16:creationId xmlns:a16="http://schemas.microsoft.com/office/drawing/2014/main" id="{59411F65-AAF7-4BD2-BC8D-8E8456343891}"/>
              </a:ext>
            </a:extLst>
          </p:cNvPr>
          <p:cNvSpPr txBox="1">
            <a:spLocks/>
          </p:cNvSpPr>
          <p:nvPr/>
        </p:nvSpPr>
        <p:spPr>
          <a:xfrm>
            <a:off x="4800601" y="362857"/>
            <a:ext cx="3937000" cy="6393543"/>
          </a:xfrm>
          <a:prstGeom prst="rect">
            <a:avLst/>
          </a:prstGeom>
          <a:blipFill>
            <a:blip r:embed="rId4"/>
            <a:stretch>
              <a:fillRect/>
            </a:stretch>
          </a:blipFill>
          <a:ln>
            <a:solidFill>
              <a:schemeClr val="bg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57200">
              <a:lnSpc>
                <a:spcPct val="100000"/>
              </a:lnSpc>
              <a:spcBef>
                <a:spcPts val="0"/>
              </a:spcBef>
              <a:buNone/>
            </a:pPr>
            <a:br>
              <a:rPr lang="fr-CH" sz="1700" dirty="0">
                <a:solidFill>
                  <a:srgbClr val="00FF99"/>
                </a:solidFill>
                <a:latin typeface="Times New Roman" panose="02020603050405020304" pitchFamily="18" charset="0"/>
                <a:cs typeface="Times New Roman" panose="02020603050405020304" pitchFamily="18" charset="0"/>
              </a:rPr>
            </a:br>
            <a:r>
              <a:rPr lang="fr-CH" sz="1700" dirty="0">
                <a:solidFill>
                  <a:srgbClr val="00FF99"/>
                </a:solidFill>
                <a:latin typeface="Times New Roman" panose="02020603050405020304" pitchFamily="18" charset="0"/>
                <a:cs typeface="Times New Roman" panose="02020603050405020304" pitchFamily="18" charset="0"/>
              </a:rPr>
              <a:t>42</a:t>
            </a:r>
            <a:r>
              <a:rPr lang="fr-CH" sz="1600" dirty="0">
                <a:solidFill>
                  <a:prstClr val="white"/>
                </a:solidFill>
                <a:latin typeface="Times New Roman" panose="02020603050405020304" pitchFamily="18" charset="0"/>
                <a:cs typeface="Times New Roman" panose="02020603050405020304" pitchFamily="18" charset="0"/>
              </a:rPr>
              <a:t> Mais </a:t>
            </a:r>
            <a:r>
              <a:rPr lang="fr-CH" sz="1600" dirty="0">
                <a:solidFill>
                  <a:srgbClr val="00FF00"/>
                </a:solidFill>
                <a:latin typeface="Times New Roman" panose="02020603050405020304" pitchFamily="18" charset="0"/>
                <a:cs typeface="Times New Roman" panose="02020603050405020304" pitchFamily="18" charset="0"/>
              </a:rPr>
              <a:t>les orteils des pieds, où le fer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et la terre cuite étaient mélangés,</a:t>
            </a:r>
            <a:r>
              <a:rPr lang="fr-CH" sz="1600" dirty="0">
                <a:solidFill>
                  <a:prstClr val="white"/>
                </a:solidFill>
                <a:latin typeface="Times New Roman" panose="02020603050405020304" pitchFamily="18" charset="0"/>
                <a:cs typeface="Times New Roman" panose="02020603050405020304" pitchFamily="18" charset="0"/>
              </a:rPr>
              <a:t>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montrent </a:t>
            </a:r>
            <a:r>
              <a:rPr lang="fr-CH" sz="1600" u="sng" dirty="0">
                <a:solidFill>
                  <a:prstClr val="white"/>
                </a:solidFill>
                <a:latin typeface="Times New Roman" panose="02020603050405020304" pitchFamily="18" charset="0"/>
                <a:cs typeface="Times New Roman" panose="02020603050405020304" pitchFamily="18" charset="0"/>
              </a:rPr>
              <a:t>qu'une partie</a:t>
            </a:r>
            <a:r>
              <a:rPr lang="fr-CH" sz="1600" dirty="0">
                <a:solidFill>
                  <a:prstClr val="white"/>
                </a:solidFill>
                <a:latin typeface="Times New Roman" panose="02020603050405020304" pitchFamily="18" charset="0"/>
                <a:cs typeface="Times New Roman" panose="02020603050405020304" pitchFamily="18" charset="0"/>
              </a:rPr>
              <a:t> de ce royaume </a:t>
            </a:r>
            <a:br>
              <a:rPr lang="fr-CH" sz="1600" dirty="0">
                <a:solidFill>
                  <a:prstClr val="white"/>
                </a:solidFill>
                <a:latin typeface="Times New Roman" panose="02020603050405020304" pitchFamily="18" charset="0"/>
                <a:cs typeface="Times New Roman" panose="02020603050405020304" pitchFamily="18" charset="0"/>
              </a:rPr>
            </a:br>
            <a:r>
              <a:rPr lang="fr-CH" sz="1600" u="sng" dirty="0">
                <a:solidFill>
                  <a:prstClr val="white"/>
                </a:solidFill>
                <a:latin typeface="Times New Roman" panose="02020603050405020304" pitchFamily="18" charset="0"/>
                <a:cs typeface="Times New Roman" panose="02020603050405020304" pitchFamily="18" charset="0"/>
              </a:rPr>
              <a:t>sera forte</a:t>
            </a:r>
            <a:r>
              <a:rPr lang="fr-CH" sz="1600" dirty="0">
                <a:solidFill>
                  <a:prstClr val="white"/>
                </a:solidFill>
                <a:latin typeface="Times New Roman" panose="02020603050405020304" pitchFamily="18" charset="0"/>
                <a:cs typeface="Times New Roman" panose="02020603050405020304" pitchFamily="18" charset="0"/>
              </a:rPr>
              <a:t> et une </a:t>
            </a:r>
            <a:r>
              <a:rPr lang="fr-CH" sz="1600" u="sng" dirty="0">
                <a:solidFill>
                  <a:prstClr val="white"/>
                </a:solidFill>
                <a:latin typeface="Times New Roman" panose="02020603050405020304" pitchFamily="18" charset="0"/>
                <a:cs typeface="Times New Roman" panose="02020603050405020304" pitchFamily="18" charset="0"/>
              </a:rPr>
              <a:t>autre partie fragile</a:t>
            </a:r>
            <a:r>
              <a:rPr lang="fr-CH" sz="1600" dirty="0">
                <a:solidFill>
                  <a:prstClr val="white"/>
                </a:solidFill>
                <a:latin typeface="Times New Roman" panose="02020603050405020304" pitchFamily="18" charset="0"/>
                <a:cs typeface="Times New Roman" panose="02020603050405020304" pitchFamily="18" charset="0"/>
              </a:rPr>
              <a:t> ;</a:t>
            </a:r>
          </a:p>
          <a:p>
            <a:pPr marL="0" lvl="0" indent="0" algn="ctr" defTabSz="457200">
              <a:lnSpc>
                <a:spcPct val="100000"/>
              </a:lnSpc>
              <a:spcBef>
                <a:spcPts val="0"/>
              </a:spcBef>
              <a:buNone/>
            </a:pPr>
            <a:r>
              <a:rPr lang="fr-CH" sz="1600" dirty="0">
                <a:solidFill>
                  <a:prstClr val="white"/>
                </a:solidFill>
                <a:latin typeface="Times New Roman" panose="02020603050405020304" pitchFamily="18" charset="0"/>
                <a:cs typeface="Times New Roman" panose="02020603050405020304" pitchFamily="18" charset="0"/>
              </a:rPr>
              <a:t> </a:t>
            </a:r>
          </a:p>
          <a:p>
            <a:pPr marL="0" lvl="0" indent="0" algn="ctr" defTabSz="457200">
              <a:lnSpc>
                <a:spcPct val="100000"/>
              </a:lnSpc>
              <a:spcBef>
                <a:spcPts val="0"/>
              </a:spcBef>
              <a:buNone/>
            </a:pPr>
            <a:r>
              <a:rPr lang="fr-CH" sz="1700" dirty="0">
                <a:solidFill>
                  <a:srgbClr val="00FF99"/>
                </a:solidFill>
                <a:latin typeface="Times New Roman" panose="02020603050405020304" pitchFamily="18" charset="0"/>
                <a:cs typeface="Times New Roman" panose="02020603050405020304" pitchFamily="18" charset="0"/>
              </a:rPr>
              <a:t>43</a:t>
            </a:r>
            <a:r>
              <a:rPr lang="fr-CH" sz="1600" dirty="0">
                <a:solidFill>
                  <a:prstClr val="white"/>
                </a:solidFill>
                <a:latin typeface="Times New Roman" panose="02020603050405020304" pitchFamily="18" charset="0"/>
                <a:cs typeface="Times New Roman" panose="02020603050405020304" pitchFamily="18" charset="0"/>
              </a:rPr>
              <a:t> comme tu as vu le fer mêlé à la terre d'argile, ils indiquent aussi que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des rois s'allieront par des mariages,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mais ces alliances ne seront pas solides, pas plus que l'alliage du fer et de la terre cuite. </a:t>
            </a:r>
          </a:p>
          <a:p>
            <a:pPr marL="0" lv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1700" dirty="0">
                <a:solidFill>
                  <a:srgbClr val="00FF99"/>
                </a:solidFill>
                <a:latin typeface="Times New Roman" panose="02020603050405020304" pitchFamily="18" charset="0"/>
                <a:cs typeface="Times New Roman" panose="02020603050405020304" pitchFamily="18" charset="0"/>
              </a:rPr>
              <a:t>44</a:t>
            </a:r>
            <a:r>
              <a:rPr lang="fr-CH" sz="1600" dirty="0">
                <a:solidFill>
                  <a:prstClr val="white"/>
                </a:solidFill>
                <a:latin typeface="Times New Roman" panose="02020603050405020304" pitchFamily="18" charset="0"/>
                <a:cs typeface="Times New Roman" panose="02020603050405020304" pitchFamily="18" charset="0"/>
              </a:rPr>
              <a:t> </a:t>
            </a:r>
            <a:r>
              <a:rPr lang="fr-CH" sz="1800" dirty="0">
                <a:solidFill>
                  <a:srgbClr val="00FF00"/>
                </a:solidFill>
                <a:latin typeface="Times New Roman" panose="02020603050405020304" pitchFamily="18" charset="0"/>
                <a:cs typeface="Times New Roman" panose="02020603050405020304" pitchFamily="18" charset="0"/>
              </a:rPr>
              <a:t>À l'époque de ces rois-là, </a:t>
            </a:r>
            <a:r>
              <a:rPr lang="fr-CH" sz="1600" dirty="0">
                <a:solidFill>
                  <a:prstClr val="white"/>
                </a:solidFill>
                <a:latin typeface="Times New Roman" panose="02020603050405020304" pitchFamily="18" charset="0"/>
                <a:cs typeface="Times New Roman" panose="02020603050405020304" pitchFamily="18" charset="0"/>
              </a:rPr>
              <a:t>le Dieu des cieux établira un royaume qui ne sera jamais détruit et dont la souveraineté ne passera jamais à un autre peuple. Il écrasera tous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les royaumes précédents et mettra fin à leur existence, puis il subsistera pour toujours ;</a:t>
            </a:r>
          </a:p>
          <a:p>
            <a:pPr marL="0" lvl="0" indent="0" algn="ctr" defTabSz="457200">
              <a:lnSpc>
                <a:spcPct val="100000"/>
              </a:lnSpc>
              <a:spcBef>
                <a:spcPts val="0"/>
              </a:spcBef>
              <a:buNone/>
            </a:pPr>
            <a:endParaRPr lang="fr-CH" sz="1600" dirty="0">
              <a:solidFill>
                <a:prstClr val="white"/>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fr-CH" sz="1700" dirty="0">
                <a:solidFill>
                  <a:srgbClr val="00FF99"/>
                </a:solidFill>
                <a:latin typeface="Times New Roman" panose="02020603050405020304" pitchFamily="18" charset="0"/>
                <a:cs typeface="Times New Roman" panose="02020603050405020304" pitchFamily="18" charset="0"/>
              </a:rPr>
              <a:t>45</a:t>
            </a:r>
            <a:r>
              <a:rPr lang="fr-CH" sz="1600" dirty="0">
                <a:solidFill>
                  <a:prstClr val="white"/>
                </a:solidFill>
                <a:latin typeface="Times New Roman" panose="02020603050405020304" pitchFamily="18" charset="0"/>
                <a:cs typeface="Times New Roman" panose="02020603050405020304" pitchFamily="18" charset="0"/>
              </a:rPr>
              <a:t> </a:t>
            </a:r>
            <a:r>
              <a:rPr lang="fr-CH" sz="1600" dirty="0">
                <a:solidFill>
                  <a:srgbClr val="00FF00"/>
                </a:solidFill>
                <a:latin typeface="Times New Roman" panose="02020603050405020304" pitchFamily="18" charset="0"/>
                <a:cs typeface="Times New Roman" panose="02020603050405020304" pitchFamily="18" charset="0"/>
              </a:rPr>
              <a:t>c'est ce qu'annonce </a:t>
            </a:r>
            <a:r>
              <a:rPr lang="fr-CH" sz="2000" dirty="0">
                <a:solidFill>
                  <a:srgbClr val="00FF00"/>
                </a:solidFill>
                <a:latin typeface="Times New Roman" panose="02020603050405020304" pitchFamily="18" charset="0"/>
                <a:cs typeface="Times New Roman" panose="02020603050405020304" pitchFamily="18" charset="0"/>
              </a:rPr>
              <a:t>la pierre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que tu as vue se détacher de la montagne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sans l'intervention d'aucune action humaine, </a:t>
            </a:r>
            <a:r>
              <a:rPr lang="fr-CH" sz="1600" dirty="0">
                <a:solidFill>
                  <a:prstClr val="white"/>
                </a:solidFill>
                <a:latin typeface="Times New Roman" panose="02020603050405020304" pitchFamily="18" charset="0"/>
                <a:cs typeface="Times New Roman" panose="02020603050405020304" pitchFamily="18" charset="0"/>
              </a:rPr>
              <a:t>pour venir pulvériser le fer, le bronze,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prstClr val="white"/>
                </a:solidFill>
                <a:latin typeface="Times New Roman" panose="02020603050405020304" pitchFamily="18" charset="0"/>
                <a:cs typeface="Times New Roman" panose="02020603050405020304" pitchFamily="18" charset="0"/>
              </a:rPr>
              <a:t>la terre cuite, l'argent et l'or. </a:t>
            </a:r>
            <a:br>
              <a:rPr lang="fr-CH" sz="1600" dirty="0">
                <a:solidFill>
                  <a:prstClr val="white"/>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Le grand Dieu a ainsi fait connaître au roi ce </a:t>
            </a:r>
            <a:br>
              <a:rPr lang="fr-CH" sz="1600" dirty="0">
                <a:solidFill>
                  <a:srgbClr val="00FF00"/>
                </a:solidFill>
                <a:latin typeface="Times New Roman" panose="02020603050405020304" pitchFamily="18" charset="0"/>
                <a:cs typeface="Times New Roman" panose="02020603050405020304" pitchFamily="18" charset="0"/>
              </a:rPr>
            </a:br>
            <a:r>
              <a:rPr lang="fr-CH" sz="1600" dirty="0">
                <a:solidFill>
                  <a:srgbClr val="00FF00"/>
                </a:solidFill>
                <a:latin typeface="Times New Roman" panose="02020603050405020304" pitchFamily="18" charset="0"/>
                <a:cs typeface="Times New Roman" panose="02020603050405020304" pitchFamily="18" charset="0"/>
              </a:rPr>
              <a:t>qui arrivera par la suite. </a:t>
            </a:r>
            <a:r>
              <a:rPr lang="fr-CH" sz="1600" dirty="0">
                <a:solidFill>
                  <a:srgbClr val="00FFCC"/>
                </a:solidFill>
                <a:latin typeface="Times New Roman" panose="02020603050405020304" pitchFamily="18" charset="0"/>
                <a:cs typeface="Times New Roman" panose="02020603050405020304" pitchFamily="18" charset="0"/>
              </a:rPr>
              <a:t>Le rêve est sûr, </a:t>
            </a:r>
            <a:br>
              <a:rPr lang="fr-CH" sz="1600" dirty="0">
                <a:solidFill>
                  <a:srgbClr val="00FFCC"/>
                </a:solidFill>
                <a:latin typeface="Times New Roman" panose="02020603050405020304" pitchFamily="18" charset="0"/>
                <a:cs typeface="Times New Roman" panose="02020603050405020304" pitchFamily="18" charset="0"/>
              </a:rPr>
            </a:br>
            <a:r>
              <a:rPr lang="fr-CH" sz="1600" dirty="0">
                <a:solidFill>
                  <a:srgbClr val="00FFCC"/>
                </a:solidFill>
                <a:latin typeface="Times New Roman" panose="02020603050405020304" pitchFamily="18" charset="0"/>
                <a:cs typeface="Times New Roman" panose="02020603050405020304" pitchFamily="18" charset="0"/>
              </a:rPr>
              <a:t>son interprétation est digne de confiance ! »</a:t>
            </a:r>
          </a:p>
        </p:txBody>
      </p:sp>
    </p:spTree>
    <p:extLst>
      <p:ext uri="{BB962C8B-B14F-4D97-AF65-F5344CB8AC3E}">
        <p14:creationId xmlns:p14="http://schemas.microsoft.com/office/powerpoint/2010/main" val="29912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Tema de Office">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4670</Words>
  <Application>Microsoft Office PowerPoint</Application>
  <PresentationFormat>Presentación en pantalla (4:3)</PresentationFormat>
  <Paragraphs>236</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25</vt:i4>
      </vt:variant>
    </vt:vector>
  </HeadingPairs>
  <TitlesOfParts>
    <vt:vector size="34" baseType="lpstr">
      <vt:lpstr>Cooper Black</vt:lpstr>
      <vt:lpstr>Times New Roman</vt:lpstr>
      <vt:lpstr>Calibri Light</vt:lpstr>
      <vt:lpstr>Arial</vt:lpstr>
      <vt:lpstr>Comic Sans MS</vt:lpstr>
      <vt:lpstr>Calibri</vt:lpstr>
      <vt:lpstr>Brush Script MT</vt:lpstr>
      <vt:lpstr>Tema de Office</vt:lpstr>
      <vt:lpstr>15_Tema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121</cp:revision>
  <dcterms:created xsi:type="dcterms:W3CDTF">2019-12-12T19:22:29Z</dcterms:created>
  <dcterms:modified xsi:type="dcterms:W3CDTF">2020-01-13T14:47:30Z</dcterms:modified>
</cp:coreProperties>
</file>